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3" r:id="rId1"/>
  </p:sldMasterIdLst>
  <p:notesMasterIdLst>
    <p:notesMasterId r:id="rId82"/>
  </p:notesMasterIdLst>
  <p:handoutMasterIdLst>
    <p:handoutMasterId r:id="rId83"/>
  </p:handoutMasterIdLst>
  <p:sldIdLst>
    <p:sldId id="403" r:id="rId2"/>
    <p:sldId id="404" r:id="rId3"/>
    <p:sldId id="405" r:id="rId4"/>
    <p:sldId id="443" r:id="rId5"/>
    <p:sldId id="444" r:id="rId6"/>
    <p:sldId id="408" r:id="rId7"/>
    <p:sldId id="409" r:id="rId8"/>
    <p:sldId id="410" r:id="rId9"/>
    <p:sldId id="411" r:id="rId10"/>
    <p:sldId id="412" r:id="rId11"/>
    <p:sldId id="413" r:id="rId12"/>
    <p:sldId id="414" r:id="rId13"/>
    <p:sldId id="415" r:id="rId14"/>
    <p:sldId id="416" r:id="rId15"/>
    <p:sldId id="417" r:id="rId16"/>
    <p:sldId id="418" r:id="rId17"/>
    <p:sldId id="445" r:id="rId18"/>
    <p:sldId id="446" r:id="rId19"/>
    <p:sldId id="447" r:id="rId20"/>
    <p:sldId id="448" r:id="rId21"/>
    <p:sldId id="449" r:id="rId22"/>
    <p:sldId id="450" r:id="rId23"/>
    <p:sldId id="451" r:id="rId24"/>
    <p:sldId id="452" r:id="rId25"/>
    <p:sldId id="453" r:id="rId26"/>
    <p:sldId id="454" r:id="rId27"/>
    <p:sldId id="333" r:id="rId28"/>
    <p:sldId id="455" r:id="rId29"/>
    <p:sldId id="334" r:id="rId30"/>
    <p:sldId id="439" r:id="rId31"/>
    <p:sldId id="335" r:id="rId32"/>
    <p:sldId id="430" r:id="rId33"/>
    <p:sldId id="431" r:id="rId34"/>
    <p:sldId id="456" r:id="rId35"/>
    <p:sldId id="432" r:id="rId36"/>
    <p:sldId id="433" r:id="rId37"/>
    <p:sldId id="434" r:id="rId38"/>
    <p:sldId id="435" r:id="rId39"/>
    <p:sldId id="336" r:id="rId40"/>
    <p:sldId id="337" r:id="rId41"/>
    <p:sldId id="338" r:id="rId42"/>
    <p:sldId id="339" r:id="rId43"/>
    <p:sldId id="340" r:id="rId44"/>
    <p:sldId id="341" r:id="rId45"/>
    <p:sldId id="457" r:id="rId46"/>
    <p:sldId id="442" r:id="rId47"/>
    <p:sldId id="458" r:id="rId48"/>
    <p:sldId id="342" r:id="rId49"/>
    <p:sldId id="343" r:id="rId50"/>
    <p:sldId id="391" r:id="rId51"/>
    <p:sldId id="392" r:id="rId52"/>
    <p:sldId id="393" r:id="rId53"/>
    <p:sldId id="394" r:id="rId54"/>
    <p:sldId id="390" r:id="rId55"/>
    <p:sldId id="395" r:id="rId56"/>
    <p:sldId id="397" r:id="rId57"/>
    <p:sldId id="398" r:id="rId58"/>
    <p:sldId id="399" r:id="rId59"/>
    <p:sldId id="345" r:id="rId60"/>
    <p:sldId id="352" r:id="rId61"/>
    <p:sldId id="441" r:id="rId62"/>
    <p:sldId id="462" r:id="rId63"/>
    <p:sldId id="440" r:id="rId64"/>
    <p:sldId id="400" r:id="rId65"/>
    <p:sldId id="361" r:id="rId66"/>
    <p:sldId id="362" r:id="rId67"/>
    <p:sldId id="363" r:id="rId68"/>
    <p:sldId id="459" r:id="rId69"/>
    <p:sldId id="460" r:id="rId70"/>
    <p:sldId id="461" r:id="rId71"/>
    <p:sldId id="355" r:id="rId72"/>
    <p:sldId id="436" r:id="rId73"/>
    <p:sldId id="356" r:id="rId74"/>
    <p:sldId id="358" r:id="rId75"/>
    <p:sldId id="365" r:id="rId76"/>
    <p:sldId id="402" r:id="rId77"/>
    <p:sldId id="379" r:id="rId78"/>
    <p:sldId id="380" r:id="rId79"/>
    <p:sldId id="381" r:id="rId80"/>
    <p:sldId id="389" r:id="rId81"/>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pitchFamily="1" charset="0"/>
        <a:ea typeface="Geneva" pitchFamily="1" charset="0"/>
        <a:cs typeface="Geneva" pitchFamily="1" charset="0"/>
      </a:defRPr>
    </a:lvl1pPr>
    <a:lvl2pPr marL="457200" algn="l" rtl="0" eaLnBrk="0" fontAlgn="base" hangingPunct="0">
      <a:spcBef>
        <a:spcPct val="0"/>
      </a:spcBef>
      <a:spcAft>
        <a:spcPct val="0"/>
      </a:spcAft>
      <a:defRPr sz="2400" kern="1200">
        <a:solidFill>
          <a:schemeClr val="tx1"/>
        </a:solidFill>
        <a:latin typeface="Arial" pitchFamily="1" charset="0"/>
        <a:ea typeface="Geneva" pitchFamily="1" charset="0"/>
        <a:cs typeface="Geneva" pitchFamily="1" charset="0"/>
      </a:defRPr>
    </a:lvl2pPr>
    <a:lvl3pPr marL="914400" algn="l" rtl="0" eaLnBrk="0" fontAlgn="base" hangingPunct="0">
      <a:spcBef>
        <a:spcPct val="0"/>
      </a:spcBef>
      <a:spcAft>
        <a:spcPct val="0"/>
      </a:spcAft>
      <a:defRPr sz="2400" kern="1200">
        <a:solidFill>
          <a:schemeClr val="tx1"/>
        </a:solidFill>
        <a:latin typeface="Arial" pitchFamily="1" charset="0"/>
        <a:ea typeface="Geneva" pitchFamily="1" charset="0"/>
        <a:cs typeface="Geneva" pitchFamily="1" charset="0"/>
      </a:defRPr>
    </a:lvl3pPr>
    <a:lvl4pPr marL="1371600" algn="l" rtl="0" eaLnBrk="0" fontAlgn="base" hangingPunct="0">
      <a:spcBef>
        <a:spcPct val="0"/>
      </a:spcBef>
      <a:spcAft>
        <a:spcPct val="0"/>
      </a:spcAft>
      <a:defRPr sz="2400" kern="1200">
        <a:solidFill>
          <a:schemeClr val="tx1"/>
        </a:solidFill>
        <a:latin typeface="Arial" pitchFamily="1" charset="0"/>
        <a:ea typeface="Geneva" pitchFamily="1" charset="0"/>
        <a:cs typeface="Geneva" pitchFamily="1" charset="0"/>
      </a:defRPr>
    </a:lvl4pPr>
    <a:lvl5pPr marL="1828800" algn="l" rtl="0" eaLnBrk="0" fontAlgn="base" hangingPunct="0">
      <a:spcBef>
        <a:spcPct val="0"/>
      </a:spcBef>
      <a:spcAft>
        <a:spcPct val="0"/>
      </a:spcAft>
      <a:defRPr sz="2400" kern="1200">
        <a:solidFill>
          <a:schemeClr val="tx1"/>
        </a:solidFill>
        <a:latin typeface="Arial" pitchFamily="1" charset="0"/>
        <a:ea typeface="Geneva" pitchFamily="1" charset="0"/>
        <a:cs typeface="Geneva" pitchFamily="1" charset="0"/>
      </a:defRPr>
    </a:lvl5pPr>
    <a:lvl6pPr marL="2286000" algn="l" defTabSz="457200" rtl="0" eaLnBrk="1" latinLnBrk="0" hangingPunct="1">
      <a:defRPr sz="2400" kern="1200">
        <a:solidFill>
          <a:schemeClr val="tx1"/>
        </a:solidFill>
        <a:latin typeface="Arial" pitchFamily="1" charset="0"/>
        <a:ea typeface="Geneva" pitchFamily="1" charset="0"/>
        <a:cs typeface="Geneva" pitchFamily="1" charset="0"/>
      </a:defRPr>
    </a:lvl6pPr>
    <a:lvl7pPr marL="2743200" algn="l" defTabSz="457200" rtl="0" eaLnBrk="1" latinLnBrk="0" hangingPunct="1">
      <a:defRPr sz="2400" kern="1200">
        <a:solidFill>
          <a:schemeClr val="tx1"/>
        </a:solidFill>
        <a:latin typeface="Arial" pitchFamily="1" charset="0"/>
        <a:ea typeface="Geneva" pitchFamily="1" charset="0"/>
        <a:cs typeface="Geneva" pitchFamily="1" charset="0"/>
      </a:defRPr>
    </a:lvl7pPr>
    <a:lvl8pPr marL="3200400" algn="l" defTabSz="457200" rtl="0" eaLnBrk="1" latinLnBrk="0" hangingPunct="1">
      <a:defRPr sz="2400" kern="1200">
        <a:solidFill>
          <a:schemeClr val="tx1"/>
        </a:solidFill>
        <a:latin typeface="Arial" pitchFamily="1" charset="0"/>
        <a:ea typeface="Geneva" pitchFamily="1" charset="0"/>
        <a:cs typeface="Geneva" pitchFamily="1" charset="0"/>
      </a:defRPr>
    </a:lvl8pPr>
    <a:lvl9pPr marL="3657600" algn="l" defTabSz="457200" rtl="0" eaLnBrk="1" latinLnBrk="0" hangingPunct="1">
      <a:defRPr sz="2400" kern="1200">
        <a:solidFill>
          <a:schemeClr val="tx1"/>
        </a:solidFill>
        <a:latin typeface="Arial" pitchFamily="1" charset="0"/>
        <a:ea typeface="Geneva" pitchFamily="1" charset="0"/>
        <a:cs typeface="Geneva" pitchFamily="1"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300"/>
    <a:srgbClr val="43C044"/>
    <a:srgbClr val="DE1F19"/>
    <a:srgbClr val="E19512"/>
    <a:srgbClr val="3B5FA7"/>
    <a:srgbClr val="D97A2E"/>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72611" autoAdjust="0"/>
  </p:normalViewPr>
  <p:slideViewPr>
    <p:cSldViewPr snapToObjects="1">
      <p:cViewPr varScale="1">
        <p:scale>
          <a:sx n="66" d="100"/>
          <a:sy n="66" d="100"/>
        </p:scale>
        <p:origin x="12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 d="100"/>
          <a:sy n="10" d="100"/>
        </p:scale>
        <p:origin x="-92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AA48C-DF16-1A4C-AC95-1A87ADF2162D}" type="doc">
      <dgm:prSet loTypeId="urn:microsoft.com/office/officeart/2005/8/layout/hList1" loCatId="list" qsTypeId="urn:microsoft.com/office/officeart/2005/8/quickstyle/3D4" qsCatId="3D" csTypeId="urn:microsoft.com/office/officeart/2005/8/colors/accent0_3" csCatId="mainScheme" phldr="1"/>
      <dgm:spPr/>
      <dgm:t>
        <a:bodyPr/>
        <a:lstStyle/>
        <a:p>
          <a:endParaRPr lang="en-US"/>
        </a:p>
      </dgm:t>
    </dgm:pt>
    <dgm:pt modelId="{88AB9A45-3957-1447-AF2D-8B75339F7444}">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DNA Sequencing</a:t>
          </a:r>
        </a:p>
      </dgm:t>
    </dgm:pt>
    <dgm:pt modelId="{AC12880E-8976-F042-99BB-1381459CE654}" type="parTrans" cxnId="{E8A73E44-11B4-C845-BA3A-80D7FDD89668}">
      <dgm:prSet/>
      <dgm:spPr/>
      <dgm:t>
        <a:bodyPr/>
        <a:lstStyle/>
        <a:p>
          <a:endParaRPr lang="en-US"/>
        </a:p>
      </dgm:t>
    </dgm:pt>
    <dgm:pt modelId="{CE220E84-76B5-3F42-97B6-1272D27587ED}" type="sibTrans" cxnId="{E8A73E44-11B4-C845-BA3A-80D7FDD89668}">
      <dgm:prSet/>
      <dgm:spPr/>
      <dgm:t>
        <a:bodyPr/>
        <a:lstStyle/>
        <a:p>
          <a:endParaRPr lang="en-US"/>
        </a:p>
      </dgm:t>
    </dgm:pt>
    <dgm:pt modelId="{11DE8295-7486-704C-805C-8DC06311080B}">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a:t>Genome Assembly</a:t>
          </a:r>
        </a:p>
      </dgm:t>
    </dgm:pt>
    <dgm:pt modelId="{5693F316-785C-084C-B8CB-FD0AAC504C16}" type="parTrans" cxnId="{3B9FD69F-C94B-B345-B5C2-E648DD3A0AC1}">
      <dgm:prSet/>
      <dgm:spPr/>
      <dgm:t>
        <a:bodyPr/>
        <a:lstStyle/>
        <a:p>
          <a:endParaRPr lang="en-US"/>
        </a:p>
      </dgm:t>
    </dgm:pt>
    <dgm:pt modelId="{AD7BCA38-2FAE-554C-81D6-CA2B945DFFBA}" type="sibTrans" cxnId="{3B9FD69F-C94B-B345-B5C2-E648DD3A0AC1}">
      <dgm:prSet/>
      <dgm:spPr/>
      <dgm:t>
        <a:bodyPr/>
        <a:lstStyle/>
        <a:p>
          <a:endParaRPr lang="en-US"/>
        </a:p>
      </dgm:t>
    </dgm:pt>
    <dgm:pt modelId="{09BDE89F-FBA4-B941-8573-DFCE6816849F}">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a:t>DNA </a:t>
          </a:r>
          <a:r>
            <a:rPr lang="en-US" sz="2400" dirty="0" err="1"/>
            <a:t>methylation</a:t>
          </a:r>
          <a:endParaRPr lang="en-US" sz="2400" dirty="0"/>
        </a:p>
      </dgm:t>
    </dgm:pt>
    <dgm:pt modelId="{2850DC7D-2919-0346-A0E0-0154DA31EFC1}" type="parTrans" cxnId="{4E34F69F-BD29-EA4D-82AD-FDE166831314}">
      <dgm:prSet/>
      <dgm:spPr/>
      <dgm:t>
        <a:bodyPr/>
        <a:lstStyle/>
        <a:p>
          <a:endParaRPr lang="en-US"/>
        </a:p>
      </dgm:t>
    </dgm:pt>
    <dgm:pt modelId="{AE81DA88-7639-FF4F-BA16-752D1CCC5D60}" type="sibTrans" cxnId="{4E34F69F-BD29-EA4D-82AD-FDE166831314}">
      <dgm:prSet/>
      <dgm:spPr/>
      <dgm:t>
        <a:bodyPr/>
        <a:lstStyle/>
        <a:p>
          <a:endParaRPr lang="en-US"/>
        </a:p>
      </dgm:t>
    </dgm:pt>
    <dgm:pt modelId="{D1FA7939-BC34-ED40-83E3-C3525B8E7AB1}">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err="1"/>
            <a:t>ChIP</a:t>
          </a:r>
          <a:r>
            <a:rPr lang="en-US" dirty="0"/>
            <a:t>-sequencing</a:t>
          </a:r>
        </a:p>
      </dgm:t>
    </dgm:pt>
    <dgm:pt modelId="{357993F2-7B30-664B-BED6-2F697E1A35A4}" type="parTrans" cxnId="{66A33056-8B14-5247-870D-EFE91381C612}">
      <dgm:prSet/>
      <dgm:spPr/>
      <dgm:t>
        <a:bodyPr/>
        <a:lstStyle/>
        <a:p>
          <a:endParaRPr lang="en-US"/>
        </a:p>
      </dgm:t>
    </dgm:pt>
    <dgm:pt modelId="{F49AE671-B867-0349-9A6E-2E7A50EBA0BA}" type="sibTrans" cxnId="{66A33056-8B14-5247-870D-EFE91381C612}">
      <dgm:prSet/>
      <dgm:spPr/>
      <dgm:t>
        <a:bodyPr/>
        <a:lstStyle/>
        <a:p>
          <a:endParaRPr lang="en-US"/>
        </a:p>
      </dgm:t>
    </dgm:pt>
    <dgm:pt modelId="{CFE5FEEE-22F4-9F40-8A01-FF58C74419EC}">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a:t>Transcription Factor Binding Sites</a:t>
          </a:r>
        </a:p>
      </dgm:t>
    </dgm:pt>
    <dgm:pt modelId="{72C8F5C6-D588-554C-96EE-005165AE9DA7}" type="parTrans" cxnId="{03EB8443-8F69-FA4D-B681-E6A003930419}">
      <dgm:prSet/>
      <dgm:spPr/>
      <dgm:t>
        <a:bodyPr/>
        <a:lstStyle/>
        <a:p>
          <a:endParaRPr lang="en-US"/>
        </a:p>
      </dgm:t>
    </dgm:pt>
    <dgm:pt modelId="{D17F1E6F-78E5-8C49-8E3A-DFED431309B6}" type="sibTrans" cxnId="{03EB8443-8F69-FA4D-B681-E6A003930419}">
      <dgm:prSet/>
      <dgm:spPr/>
      <dgm:t>
        <a:bodyPr/>
        <a:lstStyle/>
        <a:p>
          <a:endParaRPr lang="en-US"/>
        </a:p>
      </dgm:t>
    </dgm:pt>
    <dgm:pt modelId="{15EAAE24-75F1-1540-A850-CC9914049AEE}">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RNA-sequencing</a:t>
          </a:r>
        </a:p>
      </dgm:t>
    </dgm:pt>
    <dgm:pt modelId="{9518DD21-9133-EE4D-AB1C-8D5BA4EE6A0E}" type="parTrans" cxnId="{8D8ABABF-0642-8740-A17C-F2D946CF4FCB}">
      <dgm:prSet/>
      <dgm:spPr/>
      <dgm:t>
        <a:bodyPr/>
        <a:lstStyle/>
        <a:p>
          <a:endParaRPr lang="en-US"/>
        </a:p>
      </dgm:t>
    </dgm:pt>
    <dgm:pt modelId="{591A7D12-0057-4546-90BF-6B868501BEFD}" type="sibTrans" cxnId="{8D8ABABF-0642-8740-A17C-F2D946CF4FCB}">
      <dgm:prSet/>
      <dgm:spPr/>
      <dgm:t>
        <a:bodyPr/>
        <a:lstStyle/>
        <a:p>
          <a:endParaRPr lang="en-US"/>
        </a:p>
      </dgm:t>
    </dgm:pt>
    <dgm:pt modelId="{14495F2D-16CD-184F-8606-DD88F82D3A55}">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err="1"/>
            <a:t>Transcriptome</a:t>
          </a:r>
          <a:r>
            <a:rPr lang="en-US" sz="2400" dirty="0"/>
            <a:t> Assembly</a:t>
          </a:r>
        </a:p>
      </dgm:t>
    </dgm:pt>
    <dgm:pt modelId="{D679092E-8F46-9449-B79B-38A022432F46}" type="parTrans" cxnId="{2B0A6E16-0B35-CC46-9F51-D93944173080}">
      <dgm:prSet/>
      <dgm:spPr/>
      <dgm:t>
        <a:bodyPr/>
        <a:lstStyle/>
        <a:p>
          <a:endParaRPr lang="en-US"/>
        </a:p>
      </dgm:t>
    </dgm:pt>
    <dgm:pt modelId="{C114D126-CEAA-B943-B2EC-D4B76D35FA23}" type="sibTrans" cxnId="{2B0A6E16-0B35-CC46-9F51-D93944173080}">
      <dgm:prSet/>
      <dgm:spPr/>
      <dgm:t>
        <a:bodyPr/>
        <a:lstStyle/>
        <a:p>
          <a:endParaRPr lang="en-US"/>
        </a:p>
      </dgm:t>
    </dgm:pt>
    <dgm:pt modelId="{C64A0A47-8490-1B48-A519-4A7AF39888B9}">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a:t>Gene Expression</a:t>
          </a:r>
        </a:p>
      </dgm:t>
    </dgm:pt>
    <dgm:pt modelId="{2EC1B746-B34A-0845-B705-509B1996F1FE}" type="parTrans" cxnId="{7237D2BF-3DA2-504A-BE9D-5051E5BE5CC4}">
      <dgm:prSet/>
      <dgm:spPr/>
      <dgm:t>
        <a:bodyPr/>
        <a:lstStyle/>
        <a:p>
          <a:endParaRPr lang="en-US"/>
        </a:p>
      </dgm:t>
    </dgm:pt>
    <dgm:pt modelId="{F7A5E056-D018-8C41-A701-9450B1AA665E}" type="sibTrans" cxnId="{7237D2BF-3DA2-504A-BE9D-5051E5BE5CC4}">
      <dgm:prSet/>
      <dgm:spPr/>
      <dgm:t>
        <a:bodyPr/>
        <a:lstStyle/>
        <a:p>
          <a:endParaRPr lang="en-US"/>
        </a:p>
      </dgm:t>
    </dgm:pt>
    <dgm:pt modelId="{7C463702-7582-EF48-BEC8-8C01F09CA38E}">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err="1"/>
            <a:t>SNPs</a:t>
          </a:r>
          <a:endParaRPr lang="en-US" sz="2400" dirty="0"/>
        </a:p>
      </dgm:t>
    </dgm:pt>
    <dgm:pt modelId="{4F9776E2-4848-0945-BE5D-03E3C735AB2A}" type="parTrans" cxnId="{F18B9057-7E0D-7E4A-A5AF-E492884462B4}">
      <dgm:prSet/>
      <dgm:spPr/>
      <dgm:t>
        <a:bodyPr/>
        <a:lstStyle/>
        <a:p>
          <a:endParaRPr lang="en-US"/>
        </a:p>
      </dgm:t>
    </dgm:pt>
    <dgm:pt modelId="{1651EF24-CC53-1C49-92F9-54173DEB8D76}" type="sibTrans" cxnId="{F18B9057-7E0D-7E4A-A5AF-E492884462B4}">
      <dgm:prSet/>
      <dgm:spPr/>
      <dgm:t>
        <a:bodyPr/>
        <a:lstStyle/>
        <a:p>
          <a:endParaRPr lang="en-US"/>
        </a:p>
      </dgm:t>
    </dgm:pt>
    <dgm:pt modelId="{0AA0B668-5CD7-504A-85B7-D95B58F3E205}">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a:t>Differential Expression</a:t>
          </a:r>
        </a:p>
      </dgm:t>
    </dgm:pt>
    <dgm:pt modelId="{06C6F008-B566-AB45-8661-765EB23100D3}" type="parTrans" cxnId="{86435043-8A31-574D-AEFB-85C76FCFE56B}">
      <dgm:prSet/>
      <dgm:spPr/>
      <dgm:t>
        <a:bodyPr/>
        <a:lstStyle/>
        <a:p>
          <a:endParaRPr lang="en-US"/>
        </a:p>
      </dgm:t>
    </dgm:pt>
    <dgm:pt modelId="{4B3A608B-D504-6F4A-83A5-9499E2FB9AA2}" type="sibTrans" cxnId="{86435043-8A31-574D-AEFB-85C76FCFE56B}">
      <dgm:prSet/>
      <dgm:spPr/>
      <dgm:t>
        <a:bodyPr/>
        <a:lstStyle/>
        <a:p>
          <a:endParaRPr lang="en-US"/>
        </a:p>
      </dgm:t>
    </dgm:pt>
    <dgm:pt modelId="{EE6E7417-F711-3F4F-80AE-98637FCF72FE}">
      <dgm:prSet phldrT="[Text]" custT="1">
        <dgm:style>
          <a:lnRef idx="1">
            <a:schemeClr val="accent2"/>
          </a:lnRef>
          <a:fillRef idx="3">
            <a:schemeClr val="accent2"/>
          </a:fillRef>
          <a:effectRef idx="2">
            <a:schemeClr val="accent2"/>
          </a:effectRef>
          <a:fontRef idx="minor">
            <a:schemeClr val="lt1"/>
          </a:fontRef>
        </dgm:style>
      </dgm:prSet>
      <dgm:spPr/>
      <dgm:t>
        <a:bodyPr anchor="ctr"/>
        <a:lstStyle/>
        <a:p>
          <a:r>
            <a:rPr lang="en-US" sz="2400" dirty="0"/>
            <a:t>Chromatin Modification Regions</a:t>
          </a:r>
        </a:p>
      </dgm:t>
    </dgm:pt>
    <dgm:pt modelId="{6BB13C0D-0508-984B-8E46-CA2455F4525E}" type="sibTrans" cxnId="{863BFBB5-DE03-3A41-AE03-F1CD0A2B3891}">
      <dgm:prSet/>
      <dgm:spPr/>
      <dgm:t>
        <a:bodyPr/>
        <a:lstStyle/>
        <a:p>
          <a:endParaRPr lang="en-US"/>
        </a:p>
      </dgm:t>
    </dgm:pt>
    <dgm:pt modelId="{6358C3C4-911D-314B-8325-6547089A384F}" type="parTrans" cxnId="{863BFBB5-DE03-3A41-AE03-F1CD0A2B3891}">
      <dgm:prSet/>
      <dgm:spPr/>
      <dgm:t>
        <a:bodyPr/>
        <a:lstStyle/>
        <a:p>
          <a:endParaRPr lang="en-US"/>
        </a:p>
      </dgm:t>
    </dgm:pt>
    <dgm:pt modelId="{79750650-E1F1-874E-A98F-5A6668364003}" type="pres">
      <dgm:prSet presAssocID="{72FAA48C-DF16-1A4C-AC95-1A87ADF2162D}" presName="Name0" presStyleCnt="0">
        <dgm:presLayoutVars>
          <dgm:dir/>
          <dgm:animLvl val="lvl"/>
          <dgm:resizeHandles val="exact"/>
        </dgm:presLayoutVars>
      </dgm:prSet>
      <dgm:spPr/>
    </dgm:pt>
    <dgm:pt modelId="{C1B3901E-1089-0046-BF79-85D5D14724A2}" type="pres">
      <dgm:prSet presAssocID="{88AB9A45-3957-1447-AF2D-8B75339F7444}" presName="composite" presStyleCnt="0"/>
      <dgm:spPr/>
    </dgm:pt>
    <dgm:pt modelId="{CFB3DFEB-E63C-1F43-A155-6C9C12FC7E76}" type="pres">
      <dgm:prSet presAssocID="{88AB9A45-3957-1447-AF2D-8B75339F7444}" presName="parTx" presStyleLbl="alignNode1" presStyleIdx="0" presStyleCnt="3">
        <dgm:presLayoutVars>
          <dgm:chMax val="0"/>
          <dgm:chPref val="0"/>
          <dgm:bulletEnabled val="1"/>
        </dgm:presLayoutVars>
      </dgm:prSet>
      <dgm:spPr/>
    </dgm:pt>
    <dgm:pt modelId="{A058E480-CC77-F84F-80AC-80987CAB996F}" type="pres">
      <dgm:prSet presAssocID="{88AB9A45-3957-1447-AF2D-8B75339F7444}" presName="desTx" presStyleLbl="alignAccFollowNode1" presStyleIdx="0" presStyleCnt="3" custLinFactNeighborY="1430">
        <dgm:presLayoutVars>
          <dgm:bulletEnabled val="1"/>
        </dgm:presLayoutVars>
      </dgm:prSet>
      <dgm:spPr/>
    </dgm:pt>
    <dgm:pt modelId="{F2A9C635-719F-DF44-B087-46EA484380C9}" type="pres">
      <dgm:prSet presAssocID="{CE220E84-76B5-3F42-97B6-1272D27587ED}" presName="space" presStyleCnt="0"/>
      <dgm:spPr/>
    </dgm:pt>
    <dgm:pt modelId="{0FEAD5FE-AD8D-A24D-930A-693548C3FD9E}" type="pres">
      <dgm:prSet presAssocID="{D1FA7939-BC34-ED40-83E3-C3525B8E7AB1}" presName="composite" presStyleCnt="0"/>
      <dgm:spPr/>
    </dgm:pt>
    <dgm:pt modelId="{BD97FF5A-7FF3-FB47-BE9B-9D0A46A3D1A7}" type="pres">
      <dgm:prSet presAssocID="{D1FA7939-BC34-ED40-83E3-C3525B8E7AB1}" presName="parTx" presStyleLbl="alignNode1" presStyleIdx="1" presStyleCnt="3">
        <dgm:presLayoutVars>
          <dgm:chMax val="0"/>
          <dgm:chPref val="0"/>
          <dgm:bulletEnabled val="1"/>
        </dgm:presLayoutVars>
      </dgm:prSet>
      <dgm:spPr/>
    </dgm:pt>
    <dgm:pt modelId="{0C157D19-2D24-0F49-86C7-48BC34063791}" type="pres">
      <dgm:prSet presAssocID="{D1FA7939-BC34-ED40-83E3-C3525B8E7AB1}" presName="desTx" presStyleLbl="alignAccFollowNode1" presStyleIdx="1" presStyleCnt="3">
        <dgm:presLayoutVars>
          <dgm:bulletEnabled val="1"/>
        </dgm:presLayoutVars>
      </dgm:prSet>
      <dgm:spPr/>
    </dgm:pt>
    <dgm:pt modelId="{2BE1DA80-C9E8-1D4C-8AF2-E552738578CC}" type="pres">
      <dgm:prSet presAssocID="{F49AE671-B867-0349-9A6E-2E7A50EBA0BA}" presName="space" presStyleCnt="0"/>
      <dgm:spPr/>
    </dgm:pt>
    <dgm:pt modelId="{49BCD96F-71D1-E74E-9816-EC7594766F67}" type="pres">
      <dgm:prSet presAssocID="{15EAAE24-75F1-1540-A850-CC9914049AEE}" presName="composite" presStyleCnt="0"/>
      <dgm:spPr/>
    </dgm:pt>
    <dgm:pt modelId="{C7D69700-6D06-754D-9122-34DAB0F901E3}" type="pres">
      <dgm:prSet presAssocID="{15EAAE24-75F1-1540-A850-CC9914049AEE}" presName="parTx" presStyleLbl="alignNode1" presStyleIdx="2" presStyleCnt="3">
        <dgm:presLayoutVars>
          <dgm:chMax val="0"/>
          <dgm:chPref val="0"/>
          <dgm:bulletEnabled val="1"/>
        </dgm:presLayoutVars>
      </dgm:prSet>
      <dgm:spPr/>
    </dgm:pt>
    <dgm:pt modelId="{49FBAE1C-4CF9-B24A-8AB1-1B9857FF740C}" type="pres">
      <dgm:prSet presAssocID="{15EAAE24-75F1-1540-A850-CC9914049AEE}" presName="desTx" presStyleLbl="alignAccFollowNode1" presStyleIdx="2" presStyleCnt="3">
        <dgm:presLayoutVars>
          <dgm:bulletEnabled val="1"/>
        </dgm:presLayoutVars>
      </dgm:prSet>
      <dgm:spPr/>
    </dgm:pt>
  </dgm:ptLst>
  <dgm:cxnLst>
    <dgm:cxn modelId="{2B0A6E16-0B35-CC46-9F51-D93944173080}" srcId="{15EAAE24-75F1-1540-A850-CC9914049AEE}" destId="{14495F2D-16CD-184F-8606-DD88F82D3A55}" srcOrd="0" destOrd="0" parTransId="{D679092E-8F46-9449-B79B-38A022432F46}" sibTransId="{C114D126-CEAA-B943-B2EC-D4B76D35FA23}"/>
    <dgm:cxn modelId="{9260AC16-383A-7D42-A8CF-C72B9FD2673E}" type="presOf" srcId="{CFE5FEEE-22F4-9F40-8A01-FF58C74419EC}" destId="{0C157D19-2D24-0F49-86C7-48BC34063791}" srcOrd="0" destOrd="0" presId="urn:microsoft.com/office/officeart/2005/8/layout/hList1"/>
    <dgm:cxn modelId="{FB483417-795D-D247-8568-7017C364EC0B}" type="presOf" srcId="{D1FA7939-BC34-ED40-83E3-C3525B8E7AB1}" destId="{BD97FF5A-7FF3-FB47-BE9B-9D0A46A3D1A7}" srcOrd="0" destOrd="0" presId="urn:microsoft.com/office/officeart/2005/8/layout/hList1"/>
    <dgm:cxn modelId="{98E97E1C-1C36-C94E-88A7-4BE70FF0E612}" type="presOf" srcId="{14495F2D-16CD-184F-8606-DD88F82D3A55}" destId="{49FBAE1C-4CF9-B24A-8AB1-1B9857FF740C}" srcOrd="0" destOrd="0" presId="urn:microsoft.com/office/officeart/2005/8/layout/hList1"/>
    <dgm:cxn modelId="{298FD13B-EDD6-2649-9075-AF1F5A3D1A33}" type="presOf" srcId="{EE6E7417-F711-3F4F-80AE-98637FCF72FE}" destId="{0C157D19-2D24-0F49-86C7-48BC34063791}" srcOrd="0" destOrd="1" presId="urn:microsoft.com/office/officeart/2005/8/layout/hList1"/>
    <dgm:cxn modelId="{86435043-8A31-574D-AEFB-85C76FCFE56B}" srcId="{15EAAE24-75F1-1540-A850-CC9914049AEE}" destId="{0AA0B668-5CD7-504A-85B7-D95B58F3E205}" srcOrd="2" destOrd="0" parTransId="{06C6F008-B566-AB45-8661-765EB23100D3}" sibTransId="{4B3A608B-D504-6F4A-83A5-9499E2FB9AA2}"/>
    <dgm:cxn modelId="{03EB8443-8F69-FA4D-B681-E6A003930419}" srcId="{D1FA7939-BC34-ED40-83E3-C3525B8E7AB1}" destId="{CFE5FEEE-22F4-9F40-8A01-FF58C74419EC}" srcOrd="0" destOrd="0" parTransId="{72C8F5C6-D588-554C-96EE-005165AE9DA7}" sibTransId="{D17F1E6F-78E5-8C49-8E3A-DFED431309B6}"/>
    <dgm:cxn modelId="{E8A73E44-11B4-C845-BA3A-80D7FDD89668}" srcId="{72FAA48C-DF16-1A4C-AC95-1A87ADF2162D}" destId="{88AB9A45-3957-1447-AF2D-8B75339F7444}" srcOrd="0" destOrd="0" parTransId="{AC12880E-8976-F042-99BB-1381459CE654}" sibTransId="{CE220E84-76B5-3F42-97B6-1272D27587ED}"/>
    <dgm:cxn modelId="{9F37F655-526A-DF49-8CCC-4C302F6B280E}" type="presOf" srcId="{0AA0B668-5CD7-504A-85B7-D95B58F3E205}" destId="{49FBAE1C-4CF9-B24A-8AB1-1B9857FF740C}" srcOrd="0" destOrd="2" presId="urn:microsoft.com/office/officeart/2005/8/layout/hList1"/>
    <dgm:cxn modelId="{66A33056-8B14-5247-870D-EFE91381C612}" srcId="{72FAA48C-DF16-1A4C-AC95-1A87ADF2162D}" destId="{D1FA7939-BC34-ED40-83E3-C3525B8E7AB1}" srcOrd="1" destOrd="0" parTransId="{357993F2-7B30-664B-BED6-2F697E1A35A4}" sibTransId="{F49AE671-B867-0349-9A6E-2E7A50EBA0BA}"/>
    <dgm:cxn modelId="{F18B9057-7E0D-7E4A-A5AF-E492884462B4}" srcId="{88AB9A45-3957-1447-AF2D-8B75339F7444}" destId="{7C463702-7582-EF48-BEC8-8C01F09CA38E}" srcOrd="1" destOrd="0" parTransId="{4F9776E2-4848-0945-BE5D-03E3C735AB2A}" sibTransId="{1651EF24-CC53-1C49-92F9-54173DEB8D76}"/>
    <dgm:cxn modelId="{8A78E15D-4D5C-E049-A788-96A8A0E5C8E6}" type="presOf" srcId="{7C463702-7582-EF48-BEC8-8C01F09CA38E}" destId="{A058E480-CC77-F84F-80AC-80987CAB996F}" srcOrd="0" destOrd="1" presId="urn:microsoft.com/office/officeart/2005/8/layout/hList1"/>
    <dgm:cxn modelId="{D751F76B-CE13-EC4B-B270-CB2C56BD7F54}" type="presOf" srcId="{15EAAE24-75F1-1540-A850-CC9914049AEE}" destId="{C7D69700-6D06-754D-9122-34DAB0F901E3}" srcOrd="0" destOrd="0" presId="urn:microsoft.com/office/officeart/2005/8/layout/hList1"/>
    <dgm:cxn modelId="{C089397C-C95D-034A-8D8B-F1E4094D50C2}" type="presOf" srcId="{72FAA48C-DF16-1A4C-AC95-1A87ADF2162D}" destId="{79750650-E1F1-874E-A98F-5A6668364003}" srcOrd="0" destOrd="0" presId="urn:microsoft.com/office/officeart/2005/8/layout/hList1"/>
    <dgm:cxn modelId="{18C71583-9D52-D941-A50C-9FD76A106848}" type="presOf" srcId="{88AB9A45-3957-1447-AF2D-8B75339F7444}" destId="{CFB3DFEB-E63C-1F43-A155-6C9C12FC7E76}" srcOrd="0" destOrd="0" presId="urn:microsoft.com/office/officeart/2005/8/layout/hList1"/>
    <dgm:cxn modelId="{F45A609A-CBB4-3C4C-92BE-D20F8AC39D56}" type="presOf" srcId="{C64A0A47-8490-1B48-A519-4A7AF39888B9}" destId="{49FBAE1C-4CF9-B24A-8AB1-1B9857FF740C}" srcOrd="0" destOrd="1" presId="urn:microsoft.com/office/officeart/2005/8/layout/hList1"/>
    <dgm:cxn modelId="{F495379E-1812-0341-A067-4A019E75F840}" type="presOf" srcId="{11DE8295-7486-704C-805C-8DC06311080B}" destId="{A058E480-CC77-F84F-80AC-80987CAB996F}" srcOrd="0" destOrd="0" presId="urn:microsoft.com/office/officeart/2005/8/layout/hList1"/>
    <dgm:cxn modelId="{3B9FD69F-C94B-B345-B5C2-E648DD3A0AC1}" srcId="{88AB9A45-3957-1447-AF2D-8B75339F7444}" destId="{11DE8295-7486-704C-805C-8DC06311080B}" srcOrd="0" destOrd="0" parTransId="{5693F316-785C-084C-B8CB-FD0AAC504C16}" sibTransId="{AD7BCA38-2FAE-554C-81D6-CA2B945DFFBA}"/>
    <dgm:cxn modelId="{4E34F69F-BD29-EA4D-82AD-FDE166831314}" srcId="{88AB9A45-3957-1447-AF2D-8B75339F7444}" destId="{09BDE89F-FBA4-B941-8573-DFCE6816849F}" srcOrd="2" destOrd="0" parTransId="{2850DC7D-2919-0346-A0E0-0154DA31EFC1}" sibTransId="{AE81DA88-7639-FF4F-BA16-752D1CCC5D60}"/>
    <dgm:cxn modelId="{863BFBB5-DE03-3A41-AE03-F1CD0A2B3891}" srcId="{D1FA7939-BC34-ED40-83E3-C3525B8E7AB1}" destId="{EE6E7417-F711-3F4F-80AE-98637FCF72FE}" srcOrd="1" destOrd="0" parTransId="{6358C3C4-911D-314B-8325-6547089A384F}" sibTransId="{6BB13C0D-0508-984B-8E46-CA2455F4525E}"/>
    <dgm:cxn modelId="{8D8ABABF-0642-8740-A17C-F2D946CF4FCB}" srcId="{72FAA48C-DF16-1A4C-AC95-1A87ADF2162D}" destId="{15EAAE24-75F1-1540-A850-CC9914049AEE}" srcOrd="2" destOrd="0" parTransId="{9518DD21-9133-EE4D-AB1C-8D5BA4EE6A0E}" sibTransId="{591A7D12-0057-4546-90BF-6B868501BEFD}"/>
    <dgm:cxn modelId="{7237D2BF-3DA2-504A-BE9D-5051E5BE5CC4}" srcId="{15EAAE24-75F1-1540-A850-CC9914049AEE}" destId="{C64A0A47-8490-1B48-A519-4A7AF39888B9}" srcOrd="1" destOrd="0" parTransId="{2EC1B746-B34A-0845-B705-509B1996F1FE}" sibTransId="{F7A5E056-D018-8C41-A701-9450B1AA665E}"/>
    <dgm:cxn modelId="{C3A78FF3-12A7-FC4F-A67D-F274A4DC445D}" type="presOf" srcId="{09BDE89F-FBA4-B941-8573-DFCE6816849F}" destId="{A058E480-CC77-F84F-80AC-80987CAB996F}" srcOrd="0" destOrd="2" presId="urn:microsoft.com/office/officeart/2005/8/layout/hList1"/>
    <dgm:cxn modelId="{5CF68B6C-0FBF-C34D-B68D-53FBC9499C68}" type="presParOf" srcId="{79750650-E1F1-874E-A98F-5A6668364003}" destId="{C1B3901E-1089-0046-BF79-85D5D14724A2}" srcOrd="0" destOrd="0" presId="urn:microsoft.com/office/officeart/2005/8/layout/hList1"/>
    <dgm:cxn modelId="{C6465C57-5AD0-4644-A40A-6573FFDD971A}" type="presParOf" srcId="{C1B3901E-1089-0046-BF79-85D5D14724A2}" destId="{CFB3DFEB-E63C-1F43-A155-6C9C12FC7E76}" srcOrd="0" destOrd="0" presId="urn:microsoft.com/office/officeart/2005/8/layout/hList1"/>
    <dgm:cxn modelId="{3B46599D-3556-404E-9A7A-8D44DC8D4251}" type="presParOf" srcId="{C1B3901E-1089-0046-BF79-85D5D14724A2}" destId="{A058E480-CC77-F84F-80AC-80987CAB996F}" srcOrd="1" destOrd="0" presId="urn:microsoft.com/office/officeart/2005/8/layout/hList1"/>
    <dgm:cxn modelId="{EC21B2F2-EE8A-704A-9878-131F5E73AF89}" type="presParOf" srcId="{79750650-E1F1-874E-A98F-5A6668364003}" destId="{F2A9C635-719F-DF44-B087-46EA484380C9}" srcOrd="1" destOrd="0" presId="urn:microsoft.com/office/officeart/2005/8/layout/hList1"/>
    <dgm:cxn modelId="{95E7A3F4-17D4-FB45-9557-79A2C3BC1280}" type="presParOf" srcId="{79750650-E1F1-874E-A98F-5A6668364003}" destId="{0FEAD5FE-AD8D-A24D-930A-693548C3FD9E}" srcOrd="2" destOrd="0" presId="urn:microsoft.com/office/officeart/2005/8/layout/hList1"/>
    <dgm:cxn modelId="{C1A57A88-5635-234B-A8BF-AE0FBC3F130F}" type="presParOf" srcId="{0FEAD5FE-AD8D-A24D-930A-693548C3FD9E}" destId="{BD97FF5A-7FF3-FB47-BE9B-9D0A46A3D1A7}" srcOrd="0" destOrd="0" presId="urn:microsoft.com/office/officeart/2005/8/layout/hList1"/>
    <dgm:cxn modelId="{B0F73A8D-2529-7145-9594-1ADAB278D812}" type="presParOf" srcId="{0FEAD5FE-AD8D-A24D-930A-693548C3FD9E}" destId="{0C157D19-2D24-0F49-86C7-48BC34063791}" srcOrd="1" destOrd="0" presId="urn:microsoft.com/office/officeart/2005/8/layout/hList1"/>
    <dgm:cxn modelId="{A1689E83-DDCB-9F46-B172-A8CA50B1C2A4}" type="presParOf" srcId="{79750650-E1F1-874E-A98F-5A6668364003}" destId="{2BE1DA80-C9E8-1D4C-8AF2-E552738578CC}" srcOrd="3" destOrd="0" presId="urn:microsoft.com/office/officeart/2005/8/layout/hList1"/>
    <dgm:cxn modelId="{4D618710-63F0-B242-BA71-C77B01FBB719}" type="presParOf" srcId="{79750650-E1F1-874E-A98F-5A6668364003}" destId="{49BCD96F-71D1-E74E-9816-EC7594766F67}" srcOrd="4" destOrd="0" presId="urn:microsoft.com/office/officeart/2005/8/layout/hList1"/>
    <dgm:cxn modelId="{B7DAD9F1-EE48-DE44-8979-C3FF37BBACDE}" type="presParOf" srcId="{49BCD96F-71D1-E74E-9816-EC7594766F67}" destId="{C7D69700-6D06-754D-9122-34DAB0F901E3}" srcOrd="0" destOrd="0" presId="urn:microsoft.com/office/officeart/2005/8/layout/hList1"/>
    <dgm:cxn modelId="{7F5A5789-C430-7B49-82A8-5610F1E7F4B8}" type="presParOf" srcId="{49BCD96F-71D1-E74E-9816-EC7594766F67}" destId="{49FBAE1C-4CF9-B24A-8AB1-1B9857FF74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FBF2F-2006-2247-80C4-3123C6BEEB47}" type="doc">
      <dgm:prSet loTypeId="urn:microsoft.com/office/officeart/2005/8/layout/hierarchy6" loCatId="hierarchy" qsTypeId="urn:microsoft.com/office/officeart/2005/8/quickstyle/3D4" qsCatId="3D" csTypeId="urn:microsoft.com/office/officeart/2005/8/colors/accent0_2" csCatId="mainScheme" phldr="1"/>
      <dgm:spPr/>
      <dgm:t>
        <a:bodyPr/>
        <a:lstStyle/>
        <a:p>
          <a:endParaRPr lang="en-US"/>
        </a:p>
      </dgm:t>
    </dgm:pt>
    <dgm:pt modelId="{D5A2380A-3C63-2544-93DB-050DFF0CAA16}">
      <dgm:prSet phldrT="[Text]"/>
      <dgm:spPr/>
      <dgm:t>
        <a:bodyPr/>
        <a:lstStyle/>
        <a:p>
          <a:r>
            <a:rPr lang="en-US" b="0" i="0" dirty="0">
              <a:latin typeface="HelveticaNeueLT Pro 43 LtEx"/>
              <a:cs typeface="HelveticaNeueLT Pro 43 LtEx"/>
            </a:rPr>
            <a:t>Library Preparation</a:t>
          </a:r>
        </a:p>
      </dgm:t>
    </dgm:pt>
    <dgm:pt modelId="{A9A111DD-EB10-CA46-ADB7-2DA8E404676A}" type="parTrans" cxnId="{80BA39D9-4291-5745-8DE3-98D16CA55309}">
      <dgm:prSet/>
      <dgm:spPr/>
      <dgm:t>
        <a:bodyPr/>
        <a:lstStyle/>
        <a:p>
          <a:endParaRPr lang="en-US"/>
        </a:p>
      </dgm:t>
    </dgm:pt>
    <dgm:pt modelId="{8C628220-29B9-D444-BF59-8EE1BBFB2A33}" type="sibTrans" cxnId="{80BA39D9-4291-5745-8DE3-98D16CA55309}">
      <dgm:prSet/>
      <dgm:spPr/>
      <dgm:t>
        <a:bodyPr/>
        <a:lstStyle/>
        <a:p>
          <a:endParaRPr lang="en-US"/>
        </a:p>
      </dgm:t>
    </dgm:pt>
    <dgm:pt modelId="{F1BD8731-B02B-4847-85B1-DECC9FA63287}">
      <dgm:prSet phldrT="[Text]"/>
      <dgm:spPr/>
      <dgm:t>
        <a:bodyPr/>
        <a:lstStyle/>
        <a:p>
          <a:r>
            <a:rPr lang="en-US" b="0" i="0" dirty="0">
              <a:latin typeface="HelveticaNeueLT Pro 43 LtEx"/>
              <a:cs typeface="HelveticaNeueLT Pro 43 LtEx"/>
            </a:rPr>
            <a:t>Sequencing</a:t>
          </a:r>
        </a:p>
      </dgm:t>
    </dgm:pt>
    <dgm:pt modelId="{95B8DB0A-9A57-FF43-B592-BBF5C6900F4C}" type="parTrans" cxnId="{40CEA496-5630-B648-8C3E-DC21E4FF1527}">
      <dgm:prSet/>
      <dgm:spPr/>
      <dgm:t>
        <a:bodyPr/>
        <a:lstStyle/>
        <a:p>
          <a:endParaRPr lang="en-US"/>
        </a:p>
      </dgm:t>
    </dgm:pt>
    <dgm:pt modelId="{EBA2708C-553A-1145-8D40-68D074A26851}" type="sibTrans" cxnId="{40CEA496-5630-B648-8C3E-DC21E4FF1527}">
      <dgm:prSet/>
      <dgm:spPr/>
      <dgm:t>
        <a:bodyPr/>
        <a:lstStyle/>
        <a:p>
          <a:endParaRPr lang="en-US"/>
        </a:p>
      </dgm:t>
    </dgm:pt>
    <dgm:pt modelId="{A268E161-C4AC-D640-A8DB-67459E2A0C39}">
      <dgm:prSet phldrT="[Text]"/>
      <dgm:spPr/>
      <dgm:t>
        <a:bodyPr/>
        <a:lstStyle/>
        <a:p>
          <a:r>
            <a:rPr lang="en-US" b="0" i="0" dirty="0">
              <a:latin typeface="HelveticaNeueLT Pro 43 LtEx"/>
              <a:cs typeface="HelveticaNeueLT Pro 43 LtEx"/>
            </a:rPr>
            <a:t>Bioinformatics Analysis</a:t>
          </a:r>
        </a:p>
      </dgm:t>
    </dgm:pt>
    <dgm:pt modelId="{E1DBAF90-A528-1549-A56A-30A85A7259AF}" type="parTrans" cxnId="{5F7080AE-7D40-CD4E-BA65-1CBBC1B58EFB}">
      <dgm:prSet/>
      <dgm:spPr/>
      <dgm:t>
        <a:bodyPr/>
        <a:lstStyle/>
        <a:p>
          <a:endParaRPr lang="en-US"/>
        </a:p>
      </dgm:t>
    </dgm:pt>
    <dgm:pt modelId="{49906473-64DB-5940-9BA3-0853A64312D3}" type="sibTrans" cxnId="{5F7080AE-7D40-CD4E-BA65-1CBBC1B58EFB}">
      <dgm:prSet/>
      <dgm:spPr/>
      <dgm:t>
        <a:bodyPr/>
        <a:lstStyle/>
        <a:p>
          <a:endParaRPr lang="en-US"/>
        </a:p>
      </dgm:t>
    </dgm:pt>
    <dgm:pt modelId="{55DF1147-18D1-4A4A-BE3F-5DB4D628B76D}">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400" dirty="0">
              <a:solidFill>
                <a:schemeClr val="tx2">
                  <a:lumMod val="50000"/>
                </a:schemeClr>
              </a:solidFill>
            </a:rPr>
            <a:t>Step1</a:t>
          </a:r>
          <a:endParaRPr lang="en-US" sz="2800" dirty="0">
            <a:solidFill>
              <a:schemeClr val="tx2">
                <a:lumMod val="50000"/>
              </a:schemeClr>
            </a:solidFill>
          </a:endParaRPr>
        </a:p>
      </dgm:t>
    </dgm:pt>
    <dgm:pt modelId="{368DBB19-C988-E145-A278-8CB4CD54D528}" type="parTrans" cxnId="{57CD3217-DC31-CE40-9D80-967BDCC4915F}">
      <dgm:prSet/>
      <dgm:spPr/>
      <dgm:t>
        <a:bodyPr/>
        <a:lstStyle/>
        <a:p>
          <a:endParaRPr lang="en-US"/>
        </a:p>
      </dgm:t>
    </dgm:pt>
    <dgm:pt modelId="{D2EBB0B0-3846-EE49-B953-76FCE8C2A86E}" type="sibTrans" cxnId="{57CD3217-DC31-CE40-9D80-967BDCC4915F}">
      <dgm:prSet/>
      <dgm:spPr/>
      <dgm:t>
        <a:bodyPr/>
        <a:lstStyle/>
        <a:p>
          <a:endParaRPr lang="en-US"/>
        </a:p>
      </dgm:t>
    </dgm:pt>
    <dgm:pt modelId="{D3CCDFE3-C5B7-D94A-9E95-8DD5C7DC7478}">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400" dirty="0">
              <a:solidFill>
                <a:srgbClr val="003F41"/>
              </a:solidFill>
            </a:rPr>
            <a:t>Step2</a:t>
          </a:r>
        </a:p>
      </dgm:t>
    </dgm:pt>
    <dgm:pt modelId="{785DD71D-D913-174E-B32E-A20FBCE97EC3}" type="parTrans" cxnId="{EDCCE364-993A-EB4D-9E2D-DB5D326838C8}">
      <dgm:prSet/>
      <dgm:spPr/>
      <dgm:t>
        <a:bodyPr/>
        <a:lstStyle/>
        <a:p>
          <a:endParaRPr lang="en-US"/>
        </a:p>
      </dgm:t>
    </dgm:pt>
    <dgm:pt modelId="{BC13ECBA-A134-FE47-82F3-9A2C99D6980E}" type="sibTrans" cxnId="{EDCCE364-993A-EB4D-9E2D-DB5D326838C8}">
      <dgm:prSet/>
      <dgm:spPr/>
      <dgm:t>
        <a:bodyPr/>
        <a:lstStyle/>
        <a:p>
          <a:endParaRPr lang="en-US"/>
        </a:p>
      </dgm:t>
    </dgm:pt>
    <dgm:pt modelId="{2B356EE1-56F6-C241-9A04-8D90BBAD6C07}">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400" dirty="0">
              <a:solidFill>
                <a:srgbClr val="003F41"/>
              </a:solidFill>
            </a:rPr>
            <a:t>Step3</a:t>
          </a:r>
          <a:endParaRPr lang="en-US" sz="2800" dirty="0">
            <a:solidFill>
              <a:srgbClr val="003F41"/>
            </a:solidFill>
          </a:endParaRPr>
        </a:p>
      </dgm:t>
    </dgm:pt>
    <dgm:pt modelId="{8E5EE5F6-99A5-B049-B2E2-9BFAA9CB307D}" type="parTrans" cxnId="{7EF28518-FE92-A14A-928B-030D09A03BA5}">
      <dgm:prSet/>
      <dgm:spPr/>
      <dgm:t>
        <a:bodyPr/>
        <a:lstStyle/>
        <a:p>
          <a:endParaRPr lang="en-US"/>
        </a:p>
      </dgm:t>
    </dgm:pt>
    <dgm:pt modelId="{A44E5A03-4626-864E-8AB1-1A88DF36B011}" type="sibTrans" cxnId="{7EF28518-FE92-A14A-928B-030D09A03BA5}">
      <dgm:prSet/>
      <dgm:spPr/>
      <dgm:t>
        <a:bodyPr/>
        <a:lstStyle/>
        <a:p>
          <a:endParaRPr lang="en-US"/>
        </a:p>
      </dgm:t>
    </dgm:pt>
    <dgm:pt modelId="{37AD3392-3D5C-0F4F-BDE4-A00DAAECEBA4}" type="pres">
      <dgm:prSet presAssocID="{167FBF2F-2006-2247-80C4-3123C6BEEB47}" presName="mainComposite" presStyleCnt="0">
        <dgm:presLayoutVars>
          <dgm:chPref val="1"/>
          <dgm:dir/>
          <dgm:animOne val="branch"/>
          <dgm:animLvl val="lvl"/>
          <dgm:resizeHandles val="exact"/>
        </dgm:presLayoutVars>
      </dgm:prSet>
      <dgm:spPr/>
    </dgm:pt>
    <dgm:pt modelId="{F0253B86-FBED-324A-9187-9A99A88D89D5}" type="pres">
      <dgm:prSet presAssocID="{167FBF2F-2006-2247-80C4-3123C6BEEB47}" presName="hierFlow" presStyleCnt="0"/>
      <dgm:spPr/>
    </dgm:pt>
    <dgm:pt modelId="{9A56A99B-17CE-B140-864D-25964D8346AD}" type="pres">
      <dgm:prSet presAssocID="{167FBF2F-2006-2247-80C4-3123C6BEEB47}" presName="firstBuf" presStyleCnt="0"/>
      <dgm:spPr/>
    </dgm:pt>
    <dgm:pt modelId="{CE0F8631-CD51-D74D-A2B8-A520FC59333E}" type="pres">
      <dgm:prSet presAssocID="{167FBF2F-2006-2247-80C4-3123C6BEEB47}" presName="hierChild1" presStyleCnt="0">
        <dgm:presLayoutVars>
          <dgm:chPref val="1"/>
          <dgm:animOne val="branch"/>
          <dgm:animLvl val="lvl"/>
        </dgm:presLayoutVars>
      </dgm:prSet>
      <dgm:spPr/>
    </dgm:pt>
    <dgm:pt modelId="{6CC3BBF8-AD58-4447-8A49-5389FA898730}" type="pres">
      <dgm:prSet presAssocID="{D5A2380A-3C63-2544-93DB-050DFF0CAA16}" presName="Name14" presStyleCnt="0"/>
      <dgm:spPr/>
    </dgm:pt>
    <dgm:pt modelId="{EFB869ED-A8D0-7B4F-8FAD-B0E0E6E886DA}" type="pres">
      <dgm:prSet presAssocID="{D5A2380A-3C63-2544-93DB-050DFF0CAA16}" presName="level1Shape" presStyleLbl="node0" presStyleIdx="0" presStyleCnt="1" custScaleX="247035" custLinFactNeighborY="-61931">
        <dgm:presLayoutVars>
          <dgm:chPref val="3"/>
        </dgm:presLayoutVars>
      </dgm:prSet>
      <dgm:spPr/>
    </dgm:pt>
    <dgm:pt modelId="{AB48D001-DB55-2A48-A1A3-4FA28A651673}" type="pres">
      <dgm:prSet presAssocID="{D5A2380A-3C63-2544-93DB-050DFF0CAA16}" presName="hierChild2" presStyleCnt="0"/>
      <dgm:spPr/>
    </dgm:pt>
    <dgm:pt modelId="{CC60D27C-DAEC-4A4F-BF44-F0C888D99CD4}" type="pres">
      <dgm:prSet presAssocID="{95B8DB0A-9A57-FF43-B592-BBF5C6900F4C}" presName="Name19" presStyleLbl="parChTrans1D2" presStyleIdx="0" presStyleCnt="1"/>
      <dgm:spPr/>
    </dgm:pt>
    <dgm:pt modelId="{2C6DFC01-FE89-404A-9A3F-6B77936676E3}" type="pres">
      <dgm:prSet presAssocID="{F1BD8731-B02B-4847-85B1-DECC9FA63287}" presName="Name21" presStyleCnt="0"/>
      <dgm:spPr/>
    </dgm:pt>
    <dgm:pt modelId="{E2BAEDD1-7C2F-5E40-9B09-5DB7B0EEAD72}" type="pres">
      <dgm:prSet presAssocID="{F1BD8731-B02B-4847-85B1-DECC9FA63287}" presName="level2Shape" presStyleLbl="node2" presStyleIdx="0" presStyleCnt="1" custScaleX="247069" custLinFactNeighborY="-16800"/>
      <dgm:spPr/>
    </dgm:pt>
    <dgm:pt modelId="{72617F2E-7D0B-AC48-906F-CD330ECF8F07}" type="pres">
      <dgm:prSet presAssocID="{F1BD8731-B02B-4847-85B1-DECC9FA63287}" presName="hierChild3" presStyleCnt="0"/>
      <dgm:spPr/>
    </dgm:pt>
    <dgm:pt modelId="{011A1A41-2436-5A4A-BCC9-6A48AAF04A84}" type="pres">
      <dgm:prSet presAssocID="{E1DBAF90-A528-1549-A56A-30A85A7259AF}" presName="Name19" presStyleLbl="parChTrans1D3" presStyleIdx="0" presStyleCnt="1"/>
      <dgm:spPr/>
    </dgm:pt>
    <dgm:pt modelId="{7F0AB756-503A-6848-99FF-11F1BD034910}" type="pres">
      <dgm:prSet presAssocID="{A268E161-C4AC-D640-A8DB-67459E2A0C39}" presName="Name21" presStyleCnt="0"/>
      <dgm:spPr/>
    </dgm:pt>
    <dgm:pt modelId="{8BAF9E8A-A573-0744-8B85-E36476A901AF}" type="pres">
      <dgm:prSet presAssocID="{A268E161-C4AC-D640-A8DB-67459E2A0C39}" presName="level2Shape" presStyleLbl="node3" presStyleIdx="0" presStyleCnt="1" custScaleX="242784"/>
      <dgm:spPr/>
    </dgm:pt>
    <dgm:pt modelId="{A300C9BF-6CA7-CA48-AE50-070D4EDBC7AC}" type="pres">
      <dgm:prSet presAssocID="{A268E161-C4AC-D640-A8DB-67459E2A0C39}" presName="hierChild3" presStyleCnt="0"/>
      <dgm:spPr/>
    </dgm:pt>
    <dgm:pt modelId="{65B5FF98-301B-9E44-BCFC-257A5633DC73}" type="pres">
      <dgm:prSet presAssocID="{167FBF2F-2006-2247-80C4-3123C6BEEB47}" presName="bgShapesFlow" presStyleCnt="0"/>
      <dgm:spPr/>
    </dgm:pt>
    <dgm:pt modelId="{27152F94-72B8-224E-86A6-D650C7E1401C}" type="pres">
      <dgm:prSet presAssocID="{55DF1147-18D1-4A4A-BE3F-5DB4D628B76D}" presName="rectComp" presStyleCnt="0"/>
      <dgm:spPr/>
    </dgm:pt>
    <dgm:pt modelId="{68BCF01C-1E42-E240-9A0A-B03DEBFEC971}" type="pres">
      <dgm:prSet presAssocID="{55DF1147-18D1-4A4A-BE3F-5DB4D628B76D}" presName="bgRect" presStyleLbl="bgShp" presStyleIdx="0" presStyleCnt="3" custLinFactNeighborY="-51609"/>
      <dgm:spPr/>
    </dgm:pt>
    <dgm:pt modelId="{1F30B188-565D-4845-A9F3-630B367B2126}" type="pres">
      <dgm:prSet presAssocID="{55DF1147-18D1-4A4A-BE3F-5DB4D628B76D}" presName="bgRectTx" presStyleLbl="bgShp" presStyleIdx="0" presStyleCnt="3">
        <dgm:presLayoutVars>
          <dgm:bulletEnabled val="1"/>
        </dgm:presLayoutVars>
      </dgm:prSet>
      <dgm:spPr/>
    </dgm:pt>
    <dgm:pt modelId="{196AF3A5-2B83-A54D-BE73-C884A15C9B13}" type="pres">
      <dgm:prSet presAssocID="{55DF1147-18D1-4A4A-BE3F-5DB4D628B76D}" presName="spComp" presStyleCnt="0"/>
      <dgm:spPr/>
    </dgm:pt>
    <dgm:pt modelId="{36595BB5-49BD-324B-903C-940068B42B11}" type="pres">
      <dgm:prSet presAssocID="{55DF1147-18D1-4A4A-BE3F-5DB4D628B76D}" presName="vSp" presStyleCnt="0"/>
      <dgm:spPr/>
    </dgm:pt>
    <dgm:pt modelId="{AE233FEA-F11F-5F4C-82DF-C693DBF0A907}" type="pres">
      <dgm:prSet presAssocID="{D3CCDFE3-C5B7-D94A-9E95-8DD5C7DC7478}" presName="rectComp" presStyleCnt="0"/>
      <dgm:spPr/>
    </dgm:pt>
    <dgm:pt modelId="{B9C7BC3D-4DD9-D14B-8EB6-31E0AD5B44D6}" type="pres">
      <dgm:prSet presAssocID="{D3CCDFE3-C5B7-D94A-9E95-8DD5C7DC7478}" presName="bgRect" presStyleLbl="bgShp" presStyleIdx="1" presStyleCnt="3" custLinFactNeighborY="-14000"/>
      <dgm:spPr/>
    </dgm:pt>
    <dgm:pt modelId="{B446A753-C00D-144B-A177-0F981F991536}" type="pres">
      <dgm:prSet presAssocID="{D3CCDFE3-C5B7-D94A-9E95-8DD5C7DC7478}" presName="bgRectTx" presStyleLbl="bgShp" presStyleIdx="1" presStyleCnt="3">
        <dgm:presLayoutVars>
          <dgm:bulletEnabled val="1"/>
        </dgm:presLayoutVars>
      </dgm:prSet>
      <dgm:spPr/>
    </dgm:pt>
    <dgm:pt modelId="{B723F7C7-A261-884D-ACA0-A19FB68E56AE}" type="pres">
      <dgm:prSet presAssocID="{D3CCDFE3-C5B7-D94A-9E95-8DD5C7DC7478}" presName="spComp" presStyleCnt="0"/>
      <dgm:spPr/>
    </dgm:pt>
    <dgm:pt modelId="{B9200608-F52B-A34D-9430-0B31E80BED24}" type="pres">
      <dgm:prSet presAssocID="{D3CCDFE3-C5B7-D94A-9E95-8DD5C7DC7478}" presName="vSp" presStyleCnt="0"/>
      <dgm:spPr/>
    </dgm:pt>
    <dgm:pt modelId="{051F4865-095C-DE44-B7EB-8FBD6E36DA93}" type="pres">
      <dgm:prSet presAssocID="{2B356EE1-56F6-C241-9A04-8D90BBAD6C07}" presName="rectComp" presStyleCnt="0"/>
      <dgm:spPr/>
    </dgm:pt>
    <dgm:pt modelId="{8F9C6304-57DA-2B4A-A933-D2E203A4911D}" type="pres">
      <dgm:prSet presAssocID="{2B356EE1-56F6-C241-9A04-8D90BBAD6C07}" presName="bgRect" presStyleLbl="bgShp" presStyleIdx="2" presStyleCnt="3"/>
      <dgm:spPr/>
    </dgm:pt>
    <dgm:pt modelId="{4341DEAC-C280-AB41-A112-2F4FBA966DC6}" type="pres">
      <dgm:prSet presAssocID="{2B356EE1-56F6-C241-9A04-8D90BBAD6C07}" presName="bgRectTx" presStyleLbl="bgShp" presStyleIdx="2" presStyleCnt="3">
        <dgm:presLayoutVars>
          <dgm:bulletEnabled val="1"/>
        </dgm:presLayoutVars>
      </dgm:prSet>
      <dgm:spPr/>
    </dgm:pt>
  </dgm:ptLst>
  <dgm:cxnLst>
    <dgm:cxn modelId="{E2166005-693E-284E-A1B6-1779188B8024}" type="presOf" srcId="{D5A2380A-3C63-2544-93DB-050DFF0CAA16}" destId="{EFB869ED-A8D0-7B4F-8FAD-B0E0E6E886DA}" srcOrd="0" destOrd="0" presId="urn:microsoft.com/office/officeart/2005/8/layout/hierarchy6"/>
    <dgm:cxn modelId="{57CD3217-DC31-CE40-9D80-967BDCC4915F}" srcId="{167FBF2F-2006-2247-80C4-3123C6BEEB47}" destId="{55DF1147-18D1-4A4A-BE3F-5DB4D628B76D}" srcOrd="1" destOrd="0" parTransId="{368DBB19-C988-E145-A278-8CB4CD54D528}" sibTransId="{D2EBB0B0-3846-EE49-B953-76FCE8C2A86E}"/>
    <dgm:cxn modelId="{7EF28518-FE92-A14A-928B-030D09A03BA5}" srcId="{167FBF2F-2006-2247-80C4-3123C6BEEB47}" destId="{2B356EE1-56F6-C241-9A04-8D90BBAD6C07}" srcOrd="3" destOrd="0" parTransId="{8E5EE5F6-99A5-B049-B2E2-9BFAA9CB307D}" sibTransId="{A44E5A03-4626-864E-8AB1-1A88DF36B011}"/>
    <dgm:cxn modelId="{62A72A29-2272-9D4A-8A42-9A1996FA56AA}" type="presOf" srcId="{A268E161-C4AC-D640-A8DB-67459E2A0C39}" destId="{8BAF9E8A-A573-0744-8B85-E36476A901AF}" srcOrd="0" destOrd="0" presId="urn:microsoft.com/office/officeart/2005/8/layout/hierarchy6"/>
    <dgm:cxn modelId="{7DC47A35-2082-4241-9376-D98016AF9F51}" type="presOf" srcId="{2B356EE1-56F6-C241-9A04-8D90BBAD6C07}" destId="{4341DEAC-C280-AB41-A112-2F4FBA966DC6}" srcOrd="1" destOrd="0" presId="urn:microsoft.com/office/officeart/2005/8/layout/hierarchy6"/>
    <dgm:cxn modelId="{F31FA838-3AC8-FA44-924A-5CEB3EBB0559}" type="presOf" srcId="{167FBF2F-2006-2247-80C4-3123C6BEEB47}" destId="{37AD3392-3D5C-0F4F-BDE4-A00DAAECEBA4}" srcOrd="0" destOrd="0" presId="urn:microsoft.com/office/officeart/2005/8/layout/hierarchy6"/>
    <dgm:cxn modelId="{59F4CA59-BE9E-9C44-BE71-BB982FA1AF2B}" type="presOf" srcId="{95B8DB0A-9A57-FF43-B592-BBF5C6900F4C}" destId="{CC60D27C-DAEC-4A4F-BF44-F0C888D99CD4}" srcOrd="0" destOrd="0" presId="urn:microsoft.com/office/officeart/2005/8/layout/hierarchy6"/>
    <dgm:cxn modelId="{7D31B961-4A96-4740-9B79-6A01455AE459}" type="presOf" srcId="{55DF1147-18D1-4A4A-BE3F-5DB4D628B76D}" destId="{68BCF01C-1E42-E240-9A0A-B03DEBFEC971}" srcOrd="0" destOrd="0" presId="urn:microsoft.com/office/officeart/2005/8/layout/hierarchy6"/>
    <dgm:cxn modelId="{EDCCE364-993A-EB4D-9E2D-DB5D326838C8}" srcId="{167FBF2F-2006-2247-80C4-3123C6BEEB47}" destId="{D3CCDFE3-C5B7-D94A-9E95-8DD5C7DC7478}" srcOrd="2" destOrd="0" parTransId="{785DD71D-D913-174E-B32E-A20FBCE97EC3}" sibTransId="{BC13ECBA-A134-FE47-82F3-9A2C99D6980E}"/>
    <dgm:cxn modelId="{A554D792-6E5F-F042-8078-16387E0CFE06}" type="presOf" srcId="{2B356EE1-56F6-C241-9A04-8D90BBAD6C07}" destId="{8F9C6304-57DA-2B4A-A933-D2E203A4911D}" srcOrd="0" destOrd="0" presId="urn:microsoft.com/office/officeart/2005/8/layout/hierarchy6"/>
    <dgm:cxn modelId="{40CEA496-5630-B648-8C3E-DC21E4FF1527}" srcId="{D5A2380A-3C63-2544-93DB-050DFF0CAA16}" destId="{F1BD8731-B02B-4847-85B1-DECC9FA63287}" srcOrd="0" destOrd="0" parTransId="{95B8DB0A-9A57-FF43-B592-BBF5C6900F4C}" sibTransId="{EBA2708C-553A-1145-8D40-68D074A26851}"/>
    <dgm:cxn modelId="{5F7080AE-7D40-CD4E-BA65-1CBBC1B58EFB}" srcId="{F1BD8731-B02B-4847-85B1-DECC9FA63287}" destId="{A268E161-C4AC-D640-A8DB-67459E2A0C39}" srcOrd="0" destOrd="0" parTransId="{E1DBAF90-A528-1549-A56A-30A85A7259AF}" sibTransId="{49906473-64DB-5940-9BA3-0853A64312D3}"/>
    <dgm:cxn modelId="{3D0A17C7-AA3D-D043-B529-0E255073C487}" type="presOf" srcId="{D3CCDFE3-C5B7-D94A-9E95-8DD5C7DC7478}" destId="{B446A753-C00D-144B-A177-0F981F991536}" srcOrd="1" destOrd="0" presId="urn:microsoft.com/office/officeart/2005/8/layout/hierarchy6"/>
    <dgm:cxn modelId="{B74447CC-C65A-2340-AF63-9B290FB01400}" type="presOf" srcId="{55DF1147-18D1-4A4A-BE3F-5DB4D628B76D}" destId="{1F30B188-565D-4845-A9F3-630B367B2126}" srcOrd="1" destOrd="0" presId="urn:microsoft.com/office/officeart/2005/8/layout/hierarchy6"/>
    <dgm:cxn modelId="{80BA39D9-4291-5745-8DE3-98D16CA55309}" srcId="{167FBF2F-2006-2247-80C4-3123C6BEEB47}" destId="{D5A2380A-3C63-2544-93DB-050DFF0CAA16}" srcOrd="0" destOrd="0" parTransId="{A9A111DD-EB10-CA46-ADB7-2DA8E404676A}" sibTransId="{8C628220-29B9-D444-BF59-8EE1BBFB2A33}"/>
    <dgm:cxn modelId="{56DDE6EC-7B5F-B14A-A3D1-978CD6D1BA42}" type="presOf" srcId="{D3CCDFE3-C5B7-D94A-9E95-8DD5C7DC7478}" destId="{B9C7BC3D-4DD9-D14B-8EB6-31E0AD5B44D6}" srcOrd="0" destOrd="0" presId="urn:microsoft.com/office/officeart/2005/8/layout/hierarchy6"/>
    <dgm:cxn modelId="{E2404AF8-C2A5-5342-93AF-5C35C9D7925B}" type="presOf" srcId="{E1DBAF90-A528-1549-A56A-30A85A7259AF}" destId="{011A1A41-2436-5A4A-BCC9-6A48AAF04A84}" srcOrd="0" destOrd="0" presId="urn:microsoft.com/office/officeart/2005/8/layout/hierarchy6"/>
    <dgm:cxn modelId="{5D7433FD-8C04-9542-BB0D-09D41729C392}" type="presOf" srcId="{F1BD8731-B02B-4847-85B1-DECC9FA63287}" destId="{E2BAEDD1-7C2F-5E40-9B09-5DB7B0EEAD72}" srcOrd="0" destOrd="0" presId="urn:microsoft.com/office/officeart/2005/8/layout/hierarchy6"/>
    <dgm:cxn modelId="{F0B5BE89-5899-2A4A-A0B7-61BC78B10628}" type="presParOf" srcId="{37AD3392-3D5C-0F4F-BDE4-A00DAAECEBA4}" destId="{F0253B86-FBED-324A-9187-9A99A88D89D5}" srcOrd="0" destOrd="0" presId="urn:microsoft.com/office/officeart/2005/8/layout/hierarchy6"/>
    <dgm:cxn modelId="{64010CEE-F655-F94C-BB65-C8EFDF2AD23F}" type="presParOf" srcId="{F0253B86-FBED-324A-9187-9A99A88D89D5}" destId="{9A56A99B-17CE-B140-864D-25964D8346AD}" srcOrd="0" destOrd="0" presId="urn:microsoft.com/office/officeart/2005/8/layout/hierarchy6"/>
    <dgm:cxn modelId="{182BC452-8967-F449-A828-5FCD07F1355A}" type="presParOf" srcId="{F0253B86-FBED-324A-9187-9A99A88D89D5}" destId="{CE0F8631-CD51-D74D-A2B8-A520FC59333E}" srcOrd="1" destOrd="0" presId="urn:microsoft.com/office/officeart/2005/8/layout/hierarchy6"/>
    <dgm:cxn modelId="{A2A85DDE-ADAF-014D-91D8-5D01F7F1FCDB}" type="presParOf" srcId="{CE0F8631-CD51-D74D-A2B8-A520FC59333E}" destId="{6CC3BBF8-AD58-4447-8A49-5389FA898730}" srcOrd="0" destOrd="0" presId="urn:microsoft.com/office/officeart/2005/8/layout/hierarchy6"/>
    <dgm:cxn modelId="{59F07B59-0686-2043-8E99-09FAAA2A5059}" type="presParOf" srcId="{6CC3BBF8-AD58-4447-8A49-5389FA898730}" destId="{EFB869ED-A8D0-7B4F-8FAD-B0E0E6E886DA}" srcOrd="0" destOrd="0" presId="urn:microsoft.com/office/officeart/2005/8/layout/hierarchy6"/>
    <dgm:cxn modelId="{884343D3-3F78-6F47-8719-34E1C558DB62}" type="presParOf" srcId="{6CC3BBF8-AD58-4447-8A49-5389FA898730}" destId="{AB48D001-DB55-2A48-A1A3-4FA28A651673}" srcOrd="1" destOrd="0" presId="urn:microsoft.com/office/officeart/2005/8/layout/hierarchy6"/>
    <dgm:cxn modelId="{D1C40C9B-04DC-3041-AB04-DBC17C967DA1}" type="presParOf" srcId="{AB48D001-DB55-2A48-A1A3-4FA28A651673}" destId="{CC60D27C-DAEC-4A4F-BF44-F0C888D99CD4}" srcOrd="0" destOrd="0" presId="urn:microsoft.com/office/officeart/2005/8/layout/hierarchy6"/>
    <dgm:cxn modelId="{8E882BA4-71CB-234A-B105-9C84BFD0645F}" type="presParOf" srcId="{AB48D001-DB55-2A48-A1A3-4FA28A651673}" destId="{2C6DFC01-FE89-404A-9A3F-6B77936676E3}" srcOrd="1" destOrd="0" presId="urn:microsoft.com/office/officeart/2005/8/layout/hierarchy6"/>
    <dgm:cxn modelId="{76EE664D-987F-4644-A97E-26C786F412DB}" type="presParOf" srcId="{2C6DFC01-FE89-404A-9A3F-6B77936676E3}" destId="{E2BAEDD1-7C2F-5E40-9B09-5DB7B0EEAD72}" srcOrd="0" destOrd="0" presId="urn:microsoft.com/office/officeart/2005/8/layout/hierarchy6"/>
    <dgm:cxn modelId="{D92055C8-CAE7-764E-A32B-04065E3E8A39}" type="presParOf" srcId="{2C6DFC01-FE89-404A-9A3F-6B77936676E3}" destId="{72617F2E-7D0B-AC48-906F-CD330ECF8F07}" srcOrd="1" destOrd="0" presId="urn:microsoft.com/office/officeart/2005/8/layout/hierarchy6"/>
    <dgm:cxn modelId="{9D65A387-5CC9-0B46-ACE3-07DF2D3DC321}" type="presParOf" srcId="{72617F2E-7D0B-AC48-906F-CD330ECF8F07}" destId="{011A1A41-2436-5A4A-BCC9-6A48AAF04A84}" srcOrd="0" destOrd="0" presId="urn:microsoft.com/office/officeart/2005/8/layout/hierarchy6"/>
    <dgm:cxn modelId="{E51B51F1-AA98-3942-A1D9-3E17995EA0B5}" type="presParOf" srcId="{72617F2E-7D0B-AC48-906F-CD330ECF8F07}" destId="{7F0AB756-503A-6848-99FF-11F1BD034910}" srcOrd="1" destOrd="0" presId="urn:microsoft.com/office/officeart/2005/8/layout/hierarchy6"/>
    <dgm:cxn modelId="{D0A40789-5A56-8E48-980C-2934D4EA3C61}" type="presParOf" srcId="{7F0AB756-503A-6848-99FF-11F1BD034910}" destId="{8BAF9E8A-A573-0744-8B85-E36476A901AF}" srcOrd="0" destOrd="0" presId="urn:microsoft.com/office/officeart/2005/8/layout/hierarchy6"/>
    <dgm:cxn modelId="{C3C2849C-7FAC-2C40-822D-F385AD2B08EC}" type="presParOf" srcId="{7F0AB756-503A-6848-99FF-11F1BD034910}" destId="{A300C9BF-6CA7-CA48-AE50-070D4EDBC7AC}" srcOrd="1" destOrd="0" presId="urn:microsoft.com/office/officeart/2005/8/layout/hierarchy6"/>
    <dgm:cxn modelId="{B6F6A905-3FA2-3646-A0FC-667FE1E6C84B}" type="presParOf" srcId="{37AD3392-3D5C-0F4F-BDE4-A00DAAECEBA4}" destId="{65B5FF98-301B-9E44-BCFC-257A5633DC73}" srcOrd="1" destOrd="0" presId="urn:microsoft.com/office/officeart/2005/8/layout/hierarchy6"/>
    <dgm:cxn modelId="{E5745047-DD10-D847-ADF1-DE3AB3116200}" type="presParOf" srcId="{65B5FF98-301B-9E44-BCFC-257A5633DC73}" destId="{27152F94-72B8-224E-86A6-D650C7E1401C}" srcOrd="0" destOrd="0" presId="urn:microsoft.com/office/officeart/2005/8/layout/hierarchy6"/>
    <dgm:cxn modelId="{B3D48B33-D501-A74D-B053-91C4222C8CD7}" type="presParOf" srcId="{27152F94-72B8-224E-86A6-D650C7E1401C}" destId="{68BCF01C-1E42-E240-9A0A-B03DEBFEC971}" srcOrd="0" destOrd="0" presId="urn:microsoft.com/office/officeart/2005/8/layout/hierarchy6"/>
    <dgm:cxn modelId="{652188D5-1D53-3042-A62F-898DA30AE27E}" type="presParOf" srcId="{27152F94-72B8-224E-86A6-D650C7E1401C}" destId="{1F30B188-565D-4845-A9F3-630B367B2126}" srcOrd="1" destOrd="0" presId="urn:microsoft.com/office/officeart/2005/8/layout/hierarchy6"/>
    <dgm:cxn modelId="{36D6CAD6-58C1-C54D-ABFE-121B9DF4F215}" type="presParOf" srcId="{65B5FF98-301B-9E44-BCFC-257A5633DC73}" destId="{196AF3A5-2B83-A54D-BE73-C884A15C9B13}" srcOrd="1" destOrd="0" presId="urn:microsoft.com/office/officeart/2005/8/layout/hierarchy6"/>
    <dgm:cxn modelId="{2328FE13-4FA3-DD44-B30D-6CE3317FDF8B}" type="presParOf" srcId="{196AF3A5-2B83-A54D-BE73-C884A15C9B13}" destId="{36595BB5-49BD-324B-903C-940068B42B11}" srcOrd="0" destOrd="0" presId="urn:microsoft.com/office/officeart/2005/8/layout/hierarchy6"/>
    <dgm:cxn modelId="{2BE76AE1-2CEF-944A-BB06-08134ADA63F0}" type="presParOf" srcId="{65B5FF98-301B-9E44-BCFC-257A5633DC73}" destId="{AE233FEA-F11F-5F4C-82DF-C693DBF0A907}" srcOrd="2" destOrd="0" presId="urn:microsoft.com/office/officeart/2005/8/layout/hierarchy6"/>
    <dgm:cxn modelId="{4222E6A6-0B86-AE4C-A028-1C13FBEDF72A}" type="presParOf" srcId="{AE233FEA-F11F-5F4C-82DF-C693DBF0A907}" destId="{B9C7BC3D-4DD9-D14B-8EB6-31E0AD5B44D6}" srcOrd="0" destOrd="0" presId="urn:microsoft.com/office/officeart/2005/8/layout/hierarchy6"/>
    <dgm:cxn modelId="{6BC4D925-59A0-024F-B3B9-8D9C0628BCBC}" type="presParOf" srcId="{AE233FEA-F11F-5F4C-82DF-C693DBF0A907}" destId="{B446A753-C00D-144B-A177-0F981F991536}" srcOrd="1" destOrd="0" presId="urn:microsoft.com/office/officeart/2005/8/layout/hierarchy6"/>
    <dgm:cxn modelId="{AE48158B-7838-4948-8044-A24A3D9EE9B4}" type="presParOf" srcId="{65B5FF98-301B-9E44-BCFC-257A5633DC73}" destId="{B723F7C7-A261-884D-ACA0-A19FB68E56AE}" srcOrd="3" destOrd="0" presId="urn:microsoft.com/office/officeart/2005/8/layout/hierarchy6"/>
    <dgm:cxn modelId="{ED8F258B-5DD2-CA44-BA16-EAA7DD6E28F4}" type="presParOf" srcId="{B723F7C7-A261-884D-ACA0-A19FB68E56AE}" destId="{B9200608-F52B-A34D-9430-0B31E80BED24}" srcOrd="0" destOrd="0" presId="urn:microsoft.com/office/officeart/2005/8/layout/hierarchy6"/>
    <dgm:cxn modelId="{E60477E8-D902-3B40-89E3-0A6DA5C7A408}" type="presParOf" srcId="{65B5FF98-301B-9E44-BCFC-257A5633DC73}" destId="{051F4865-095C-DE44-B7EB-8FBD6E36DA93}" srcOrd="4" destOrd="0" presId="urn:microsoft.com/office/officeart/2005/8/layout/hierarchy6"/>
    <dgm:cxn modelId="{4FA2C63A-1650-E049-9DA0-5BBC6967C5CA}" type="presParOf" srcId="{051F4865-095C-DE44-B7EB-8FBD6E36DA93}" destId="{8F9C6304-57DA-2B4A-A933-D2E203A4911D}" srcOrd="0" destOrd="0" presId="urn:microsoft.com/office/officeart/2005/8/layout/hierarchy6"/>
    <dgm:cxn modelId="{3B48DDAE-3CA6-374E-83DC-8A021E165AE2}" type="presParOf" srcId="{051F4865-095C-DE44-B7EB-8FBD6E36DA93}" destId="{4341DEAC-C280-AB41-A112-2F4FBA966DC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E9209-D6DF-3A4F-BE74-AB7F9ECD8328}" type="doc">
      <dgm:prSet loTypeId="urn:microsoft.com/office/officeart/2005/8/layout/hList9" loCatId="list" qsTypeId="urn:microsoft.com/office/officeart/2005/8/quickstyle/3D4" qsCatId="3D" csTypeId="urn:microsoft.com/office/officeart/2005/8/colors/accent0_3" csCatId="mainScheme" phldr="1"/>
      <dgm:spPr/>
      <dgm:t>
        <a:bodyPr/>
        <a:lstStyle/>
        <a:p>
          <a:endParaRPr lang="en-US"/>
        </a:p>
      </dgm:t>
    </dgm:pt>
    <dgm:pt modelId="{FB389C61-23BE-F346-A4D2-8B95A0692F73}">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Technical</a:t>
          </a:r>
        </a:p>
      </dgm:t>
    </dgm:pt>
    <dgm:pt modelId="{C9D27626-D39B-4840-BB52-B7E025CEB01D}" type="parTrans" cxnId="{B41598B9-B333-F040-849E-8D3616416A86}">
      <dgm:prSet/>
      <dgm:spPr/>
      <dgm:t>
        <a:bodyPr/>
        <a:lstStyle/>
        <a:p>
          <a:endParaRPr lang="en-US"/>
        </a:p>
      </dgm:t>
    </dgm:pt>
    <dgm:pt modelId="{6FF286A4-9544-8841-A90A-A27BBCC7E0AE}" type="sibTrans" cxnId="{B41598B9-B333-F040-849E-8D3616416A86}">
      <dgm:prSet/>
      <dgm:spPr/>
      <dgm:t>
        <a:bodyPr/>
        <a:lstStyle/>
        <a:p>
          <a:endParaRPr lang="en-US"/>
        </a:p>
      </dgm:t>
    </dgm:pt>
    <dgm:pt modelId="{67E9C375-6BBE-084D-A6B5-2B0E2ADFD717}">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0" i="0" dirty="0">
              <a:latin typeface="HelveticaNeueLT Pro 43 LtEx"/>
              <a:cs typeface="HelveticaNeueLT Pro 43 LtEx"/>
            </a:rPr>
            <a:t>Same biological sample – same conditions</a:t>
          </a:r>
        </a:p>
      </dgm:t>
    </dgm:pt>
    <dgm:pt modelId="{0D8432BC-06FA-2546-9065-C5CBB09B979E}" type="parTrans" cxnId="{39FCE596-3EC8-0945-8A6C-0B9DE0460984}">
      <dgm:prSet/>
      <dgm:spPr/>
      <dgm:t>
        <a:bodyPr/>
        <a:lstStyle/>
        <a:p>
          <a:endParaRPr lang="en-US"/>
        </a:p>
      </dgm:t>
    </dgm:pt>
    <dgm:pt modelId="{F5B3A00D-8EF6-3346-9C59-3CAAA58E3E17}" type="sibTrans" cxnId="{39FCE596-3EC8-0945-8A6C-0B9DE0460984}">
      <dgm:prSet/>
      <dgm:spPr/>
      <dgm:t>
        <a:bodyPr/>
        <a:lstStyle/>
        <a:p>
          <a:endParaRPr lang="en-US"/>
        </a:p>
      </dgm:t>
    </dgm:pt>
    <dgm:pt modelId="{148F6609-321C-DF44-AF99-83E5B8994234}">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0" i="0" dirty="0">
              <a:latin typeface="HelveticaNeueLT Pro 43 LtEx"/>
              <a:cs typeface="HelveticaNeueLT Pro 43 LtEx"/>
            </a:rPr>
            <a:t>measure technical variation</a:t>
          </a:r>
        </a:p>
      </dgm:t>
    </dgm:pt>
    <dgm:pt modelId="{E7FCFD1C-E3FF-4146-BE94-99E957F7EEB0}" type="parTrans" cxnId="{F7B6BA59-100C-1B41-9B84-71D39844B761}">
      <dgm:prSet/>
      <dgm:spPr/>
      <dgm:t>
        <a:bodyPr/>
        <a:lstStyle/>
        <a:p>
          <a:endParaRPr lang="en-US"/>
        </a:p>
      </dgm:t>
    </dgm:pt>
    <dgm:pt modelId="{0136856A-3A6F-3D4D-9566-264A0651D5D5}" type="sibTrans" cxnId="{F7B6BA59-100C-1B41-9B84-71D39844B761}">
      <dgm:prSet/>
      <dgm:spPr/>
      <dgm:t>
        <a:bodyPr/>
        <a:lstStyle/>
        <a:p>
          <a:endParaRPr lang="en-US"/>
        </a:p>
      </dgm:t>
    </dgm:pt>
    <dgm:pt modelId="{62846B68-3B9E-C04F-A2A7-4D4D4D7C4182}" type="pres">
      <dgm:prSet presAssocID="{803E9209-D6DF-3A4F-BE74-AB7F9ECD8328}" presName="list" presStyleCnt="0">
        <dgm:presLayoutVars>
          <dgm:dir/>
          <dgm:animLvl val="lvl"/>
        </dgm:presLayoutVars>
      </dgm:prSet>
      <dgm:spPr/>
    </dgm:pt>
    <dgm:pt modelId="{28A55159-1CA9-F945-B4A5-0B59D9C3CFF6}" type="pres">
      <dgm:prSet presAssocID="{FB389C61-23BE-F346-A4D2-8B95A0692F73}" presName="posSpace" presStyleCnt="0"/>
      <dgm:spPr/>
    </dgm:pt>
    <dgm:pt modelId="{40F29191-DBF7-714F-AD92-DAA971221930}" type="pres">
      <dgm:prSet presAssocID="{FB389C61-23BE-F346-A4D2-8B95A0692F73}" presName="vertFlow" presStyleCnt="0"/>
      <dgm:spPr/>
    </dgm:pt>
    <dgm:pt modelId="{C710B314-B03C-D54E-A3C0-54325AA084B9}" type="pres">
      <dgm:prSet presAssocID="{FB389C61-23BE-F346-A4D2-8B95A0692F73}" presName="topSpace" presStyleCnt="0"/>
      <dgm:spPr/>
    </dgm:pt>
    <dgm:pt modelId="{073641F5-CB62-1A49-8EA7-3F767636D3F1}" type="pres">
      <dgm:prSet presAssocID="{FB389C61-23BE-F346-A4D2-8B95A0692F73}" presName="firstComp" presStyleCnt="0"/>
      <dgm:spPr/>
    </dgm:pt>
    <dgm:pt modelId="{6F656DE8-7424-0C49-AA40-460DC424C7A9}" type="pres">
      <dgm:prSet presAssocID="{FB389C61-23BE-F346-A4D2-8B95A0692F73}" presName="firstChild" presStyleLbl="bgAccFollowNode1" presStyleIdx="0" presStyleCnt="2" custLinFactNeighborX="-15790"/>
      <dgm:spPr/>
    </dgm:pt>
    <dgm:pt modelId="{6D20A654-D20E-1E4F-BEFC-3A9973EFA6F5}" type="pres">
      <dgm:prSet presAssocID="{FB389C61-23BE-F346-A4D2-8B95A0692F73}" presName="firstChildTx" presStyleLbl="bgAccFollowNode1" presStyleIdx="0" presStyleCnt="2">
        <dgm:presLayoutVars>
          <dgm:bulletEnabled val="1"/>
        </dgm:presLayoutVars>
      </dgm:prSet>
      <dgm:spPr/>
    </dgm:pt>
    <dgm:pt modelId="{64399AD7-4772-D946-BDF2-836137467386}" type="pres">
      <dgm:prSet presAssocID="{148F6609-321C-DF44-AF99-83E5B8994234}" presName="comp" presStyleCnt="0"/>
      <dgm:spPr/>
    </dgm:pt>
    <dgm:pt modelId="{48983B20-98DB-5040-9865-098C4069A99F}" type="pres">
      <dgm:prSet presAssocID="{148F6609-321C-DF44-AF99-83E5B8994234}" presName="child" presStyleLbl="bgAccFollowNode1" presStyleIdx="1" presStyleCnt="2" custLinFactNeighborX="-15118"/>
      <dgm:spPr/>
    </dgm:pt>
    <dgm:pt modelId="{F5BB5CC8-593D-8E47-93B0-C81A1FFA71F8}" type="pres">
      <dgm:prSet presAssocID="{148F6609-321C-DF44-AF99-83E5B8994234}" presName="childTx" presStyleLbl="bgAccFollowNode1" presStyleIdx="1" presStyleCnt="2">
        <dgm:presLayoutVars>
          <dgm:bulletEnabled val="1"/>
        </dgm:presLayoutVars>
      </dgm:prSet>
      <dgm:spPr/>
    </dgm:pt>
    <dgm:pt modelId="{FC82391E-1670-C54E-BE97-10DED7BE3E14}" type="pres">
      <dgm:prSet presAssocID="{FB389C61-23BE-F346-A4D2-8B95A0692F73}" presName="negSpace" presStyleCnt="0"/>
      <dgm:spPr/>
    </dgm:pt>
    <dgm:pt modelId="{9CCD0C7D-22C5-1C45-A9FA-31D84808E3B3}" type="pres">
      <dgm:prSet presAssocID="{FB389C61-23BE-F346-A4D2-8B95A0692F73}" presName="circle" presStyleLbl="node1" presStyleIdx="0" presStyleCnt="1" custLinFactNeighborX="-10394" custLinFactNeighborY="-150"/>
      <dgm:spPr/>
    </dgm:pt>
  </dgm:ptLst>
  <dgm:cxnLst>
    <dgm:cxn modelId="{AF10CC0B-C484-5B4F-ADEB-726F0E817D19}" type="presOf" srcId="{FB389C61-23BE-F346-A4D2-8B95A0692F73}" destId="{9CCD0C7D-22C5-1C45-A9FA-31D84808E3B3}" srcOrd="0" destOrd="0" presId="urn:microsoft.com/office/officeart/2005/8/layout/hList9"/>
    <dgm:cxn modelId="{D10A6A0F-CE0A-2949-B55E-FC8B25935A9E}" type="presOf" srcId="{803E9209-D6DF-3A4F-BE74-AB7F9ECD8328}" destId="{62846B68-3B9E-C04F-A2A7-4D4D4D7C4182}" srcOrd="0" destOrd="0" presId="urn:microsoft.com/office/officeart/2005/8/layout/hList9"/>
    <dgm:cxn modelId="{4CFDF847-28F3-7A4C-8843-760ED55CA3BC}" type="presOf" srcId="{148F6609-321C-DF44-AF99-83E5B8994234}" destId="{F5BB5CC8-593D-8E47-93B0-C81A1FFA71F8}" srcOrd="1" destOrd="0" presId="urn:microsoft.com/office/officeart/2005/8/layout/hList9"/>
    <dgm:cxn modelId="{F7B6BA59-100C-1B41-9B84-71D39844B761}" srcId="{FB389C61-23BE-F346-A4D2-8B95A0692F73}" destId="{148F6609-321C-DF44-AF99-83E5B8994234}" srcOrd="1" destOrd="0" parTransId="{E7FCFD1C-E3FF-4146-BE94-99E957F7EEB0}" sibTransId="{0136856A-3A6F-3D4D-9566-264A0651D5D5}"/>
    <dgm:cxn modelId="{4E2AE774-7EFE-3849-A067-BACA5EA7CAD6}" type="presOf" srcId="{148F6609-321C-DF44-AF99-83E5B8994234}" destId="{48983B20-98DB-5040-9865-098C4069A99F}" srcOrd="0" destOrd="0" presId="urn:microsoft.com/office/officeart/2005/8/layout/hList9"/>
    <dgm:cxn modelId="{39FCE596-3EC8-0945-8A6C-0B9DE0460984}" srcId="{FB389C61-23BE-F346-A4D2-8B95A0692F73}" destId="{67E9C375-6BBE-084D-A6B5-2B0E2ADFD717}" srcOrd="0" destOrd="0" parTransId="{0D8432BC-06FA-2546-9065-C5CBB09B979E}" sibTransId="{F5B3A00D-8EF6-3346-9C59-3CAAA58E3E17}"/>
    <dgm:cxn modelId="{B41598B9-B333-F040-849E-8D3616416A86}" srcId="{803E9209-D6DF-3A4F-BE74-AB7F9ECD8328}" destId="{FB389C61-23BE-F346-A4D2-8B95A0692F73}" srcOrd="0" destOrd="0" parTransId="{C9D27626-D39B-4840-BB52-B7E025CEB01D}" sibTransId="{6FF286A4-9544-8841-A90A-A27BBCC7E0AE}"/>
    <dgm:cxn modelId="{74E9E5C1-5802-D24F-B163-51780C79E30B}" type="presOf" srcId="{67E9C375-6BBE-084D-A6B5-2B0E2ADFD717}" destId="{6D20A654-D20E-1E4F-BEFC-3A9973EFA6F5}" srcOrd="1" destOrd="0" presId="urn:microsoft.com/office/officeart/2005/8/layout/hList9"/>
    <dgm:cxn modelId="{A7B70FDF-1D20-994E-8BDF-45A04B7D62EF}" type="presOf" srcId="{67E9C375-6BBE-084D-A6B5-2B0E2ADFD717}" destId="{6F656DE8-7424-0C49-AA40-460DC424C7A9}" srcOrd="0" destOrd="0" presId="urn:microsoft.com/office/officeart/2005/8/layout/hList9"/>
    <dgm:cxn modelId="{D7D7DA65-2AF9-F242-808D-D2821570BB7B}" type="presParOf" srcId="{62846B68-3B9E-C04F-A2A7-4D4D4D7C4182}" destId="{28A55159-1CA9-F945-B4A5-0B59D9C3CFF6}" srcOrd="0" destOrd="0" presId="urn:microsoft.com/office/officeart/2005/8/layout/hList9"/>
    <dgm:cxn modelId="{1A6E614F-35E1-FF47-B2F9-6488E5DDCB6C}" type="presParOf" srcId="{62846B68-3B9E-C04F-A2A7-4D4D4D7C4182}" destId="{40F29191-DBF7-714F-AD92-DAA971221930}" srcOrd="1" destOrd="0" presId="urn:microsoft.com/office/officeart/2005/8/layout/hList9"/>
    <dgm:cxn modelId="{2E255556-21B4-E04B-8513-1BECDBD89C7B}" type="presParOf" srcId="{40F29191-DBF7-714F-AD92-DAA971221930}" destId="{C710B314-B03C-D54E-A3C0-54325AA084B9}" srcOrd="0" destOrd="0" presId="urn:microsoft.com/office/officeart/2005/8/layout/hList9"/>
    <dgm:cxn modelId="{82C9DD78-B5E3-8D4E-B780-126AAE076572}" type="presParOf" srcId="{40F29191-DBF7-714F-AD92-DAA971221930}" destId="{073641F5-CB62-1A49-8EA7-3F767636D3F1}" srcOrd="1" destOrd="0" presId="urn:microsoft.com/office/officeart/2005/8/layout/hList9"/>
    <dgm:cxn modelId="{9FD49955-501A-F349-95E9-19230C0614B8}" type="presParOf" srcId="{073641F5-CB62-1A49-8EA7-3F767636D3F1}" destId="{6F656DE8-7424-0C49-AA40-460DC424C7A9}" srcOrd="0" destOrd="0" presId="urn:microsoft.com/office/officeart/2005/8/layout/hList9"/>
    <dgm:cxn modelId="{D6A2207F-88BF-A148-996A-FCF47DBBE0DA}" type="presParOf" srcId="{073641F5-CB62-1A49-8EA7-3F767636D3F1}" destId="{6D20A654-D20E-1E4F-BEFC-3A9973EFA6F5}" srcOrd="1" destOrd="0" presId="urn:microsoft.com/office/officeart/2005/8/layout/hList9"/>
    <dgm:cxn modelId="{9A29526A-3EA3-574A-823F-182C2432CB14}" type="presParOf" srcId="{40F29191-DBF7-714F-AD92-DAA971221930}" destId="{64399AD7-4772-D946-BDF2-836137467386}" srcOrd="2" destOrd="0" presId="urn:microsoft.com/office/officeart/2005/8/layout/hList9"/>
    <dgm:cxn modelId="{D095ED92-A14B-2844-9E74-37C4772CAE8F}" type="presParOf" srcId="{64399AD7-4772-D946-BDF2-836137467386}" destId="{48983B20-98DB-5040-9865-098C4069A99F}" srcOrd="0" destOrd="0" presId="urn:microsoft.com/office/officeart/2005/8/layout/hList9"/>
    <dgm:cxn modelId="{E65610F0-ABDE-494D-9FEE-BE0E3FB1153D}" type="presParOf" srcId="{64399AD7-4772-D946-BDF2-836137467386}" destId="{F5BB5CC8-593D-8E47-93B0-C81A1FFA71F8}" srcOrd="1" destOrd="0" presId="urn:microsoft.com/office/officeart/2005/8/layout/hList9"/>
    <dgm:cxn modelId="{3BF39D88-0D45-2F4E-BAB2-B7177163F1C6}" type="presParOf" srcId="{62846B68-3B9E-C04F-A2A7-4D4D4D7C4182}" destId="{FC82391E-1670-C54E-BE97-10DED7BE3E14}" srcOrd="2" destOrd="0" presId="urn:microsoft.com/office/officeart/2005/8/layout/hList9"/>
    <dgm:cxn modelId="{7425D94E-3998-A944-A74F-9D71210940D2}" type="presParOf" srcId="{62846B68-3B9E-C04F-A2A7-4D4D4D7C4182}" destId="{9CCD0C7D-22C5-1C45-A9FA-31D84808E3B3}"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3E9209-D6DF-3A4F-BE74-AB7F9ECD8328}" type="doc">
      <dgm:prSet loTypeId="urn:microsoft.com/office/officeart/2005/8/layout/hList9" loCatId="list" qsTypeId="urn:microsoft.com/office/officeart/2005/8/quickstyle/3D4" qsCatId="3D" csTypeId="urn:microsoft.com/office/officeart/2005/8/colors/accent0_3" csCatId="mainScheme" phldr="1"/>
      <dgm:spPr/>
      <dgm:t>
        <a:bodyPr/>
        <a:lstStyle/>
        <a:p>
          <a:endParaRPr lang="en-US"/>
        </a:p>
      </dgm:t>
    </dgm:pt>
    <dgm:pt modelId="{D4B4E70C-23F1-514A-AB3E-72EA1CFAF7A6}">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Biological</a:t>
          </a:r>
        </a:p>
      </dgm:t>
    </dgm:pt>
    <dgm:pt modelId="{337FAFF2-1DEC-6F4E-91AD-6601CFC04E36}" type="parTrans" cxnId="{6877999B-7DFC-784F-AF2B-AA690C6F55B4}">
      <dgm:prSet/>
      <dgm:spPr/>
      <dgm:t>
        <a:bodyPr/>
        <a:lstStyle/>
        <a:p>
          <a:endParaRPr lang="en-US"/>
        </a:p>
      </dgm:t>
    </dgm:pt>
    <dgm:pt modelId="{03A428C0-4CD6-3743-8FE3-A93AAD5B6F80}" type="sibTrans" cxnId="{6877999B-7DFC-784F-AF2B-AA690C6F55B4}">
      <dgm:prSet/>
      <dgm:spPr/>
      <dgm:t>
        <a:bodyPr/>
        <a:lstStyle/>
        <a:p>
          <a:endParaRPr lang="en-US"/>
        </a:p>
      </dgm:t>
    </dgm:pt>
    <dgm:pt modelId="{8141B498-DE3F-4448-A69C-932FB836E00B}">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0" i="0" dirty="0">
              <a:latin typeface="HelveticaNeueLT Pro 43 LtEx"/>
              <a:cs typeface="HelveticaNeueLT Pro 43 LtEx"/>
            </a:rPr>
            <a:t>Different biological sample – same conditions</a:t>
          </a:r>
        </a:p>
      </dgm:t>
    </dgm:pt>
    <dgm:pt modelId="{F192798D-EBC1-424A-8833-814002BA087A}" type="parTrans" cxnId="{4815FE33-F51D-6445-AA44-082A03063F07}">
      <dgm:prSet/>
      <dgm:spPr/>
      <dgm:t>
        <a:bodyPr/>
        <a:lstStyle/>
        <a:p>
          <a:endParaRPr lang="en-US"/>
        </a:p>
      </dgm:t>
    </dgm:pt>
    <dgm:pt modelId="{4ED4AB0F-6FA2-AD4F-941C-F3780B003250}" type="sibTrans" cxnId="{4815FE33-F51D-6445-AA44-082A03063F07}">
      <dgm:prSet/>
      <dgm:spPr/>
      <dgm:t>
        <a:bodyPr/>
        <a:lstStyle/>
        <a:p>
          <a:endParaRPr lang="en-US"/>
        </a:p>
      </dgm:t>
    </dgm:pt>
    <dgm:pt modelId="{2146D3A2-AB6B-904B-9340-0795DC2909D3}">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0" i="0" dirty="0">
              <a:latin typeface="HelveticaNeueLT Pro 43 LtEx"/>
              <a:cs typeface="HelveticaNeueLT Pro 43 LtEx"/>
            </a:rPr>
            <a:t>measure biological variation</a:t>
          </a:r>
        </a:p>
      </dgm:t>
    </dgm:pt>
    <dgm:pt modelId="{259E7CD1-0B8A-C34F-A029-817E9606E417}" type="parTrans" cxnId="{38AA2EEB-34A4-E441-9CC1-3657C1A051ED}">
      <dgm:prSet/>
      <dgm:spPr/>
      <dgm:t>
        <a:bodyPr/>
        <a:lstStyle/>
        <a:p>
          <a:endParaRPr lang="en-US"/>
        </a:p>
      </dgm:t>
    </dgm:pt>
    <dgm:pt modelId="{2BBE1999-8E0F-7B46-999A-0C5147D6DBE3}" type="sibTrans" cxnId="{38AA2EEB-34A4-E441-9CC1-3657C1A051ED}">
      <dgm:prSet/>
      <dgm:spPr/>
      <dgm:t>
        <a:bodyPr/>
        <a:lstStyle/>
        <a:p>
          <a:endParaRPr lang="en-US"/>
        </a:p>
      </dgm:t>
    </dgm:pt>
    <dgm:pt modelId="{62846B68-3B9E-C04F-A2A7-4D4D4D7C4182}" type="pres">
      <dgm:prSet presAssocID="{803E9209-D6DF-3A4F-BE74-AB7F9ECD8328}" presName="list" presStyleCnt="0">
        <dgm:presLayoutVars>
          <dgm:dir/>
          <dgm:animLvl val="lvl"/>
        </dgm:presLayoutVars>
      </dgm:prSet>
      <dgm:spPr/>
    </dgm:pt>
    <dgm:pt modelId="{79EA50EF-BDCF-0E4F-82B1-66A03DC5C6A1}" type="pres">
      <dgm:prSet presAssocID="{D4B4E70C-23F1-514A-AB3E-72EA1CFAF7A6}" presName="posSpace" presStyleCnt="0"/>
      <dgm:spPr/>
    </dgm:pt>
    <dgm:pt modelId="{08D59F95-10B1-3248-A92F-54CC70ED29D2}" type="pres">
      <dgm:prSet presAssocID="{D4B4E70C-23F1-514A-AB3E-72EA1CFAF7A6}" presName="vertFlow" presStyleCnt="0"/>
      <dgm:spPr/>
    </dgm:pt>
    <dgm:pt modelId="{731C347D-15D4-5643-860B-992793F5A39A}" type="pres">
      <dgm:prSet presAssocID="{D4B4E70C-23F1-514A-AB3E-72EA1CFAF7A6}" presName="topSpace" presStyleCnt="0"/>
      <dgm:spPr/>
    </dgm:pt>
    <dgm:pt modelId="{90015C54-5B68-AC45-92CC-D68378B32C48}" type="pres">
      <dgm:prSet presAssocID="{D4B4E70C-23F1-514A-AB3E-72EA1CFAF7A6}" presName="firstComp" presStyleCnt="0"/>
      <dgm:spPr/>
    </dgm:pt>
    <dgm:pt modelId="{0F373C35-730B-3840-B8E2-9535C87D34AE}" type="pres">
      <dgm:prSet presAssocID="{D4B4E70C-23F1-514A-AB3E-72EA1CFAF7A6}" presName="firstChild" presStyleLbl="bgAccFollowNode1" presStyleIdx="0" presStyleCnt="2"/>
      <dgm:spPr/>
    </dgm:pt>
    <dgm:pt modelId="{4D06DBD2-7A09-C743-A546-C76DED930781}" type="pres">
      <dgm:prSet presAssocID="{D4B4E70C-23F1-514A-AB3E-72EA1CFAF7A6}" presName="firstChildTx" presStyleLbl="bgAccFollowNode1" presStyleIdx="0" presStyleCnt="2">
        <dgm:presLayoutVars>
          <dgm:bulletEnabled val="1"/>
        </dgm:presLayoutVars>
      </dgm:prSet>
      <dgm:spPr/>
    </dgm:pt>
    <dgm:pt modelId="{BA30FFC3-E31D-2E4D-9FA9-5E70883DF866}" type="pres">
      <dgm:prSet presAssocID="{2146D3A2-AB6B-904B-9340-0795DC2909D3}" presName="comp" presStyleCnt="0"/>
      <dgm:spPr/>
    </dgm:pt>
    <dgm:pt modelId="{75F9A5A3-0B4E-274B-A63B-E4B94765A154}" type="pres">
      <dgm:prSet presAssocID="{2146D3A2-AB6B-904B-9340-0795DC2909D3}" presName="child" presStyleLbl="bgAccFollowNode1" presStyleIdx="1" presStyleCnt="2"/>
      <dgm:spPr/>
    </dgm:pt>
    <dgm:pt modelId="{2D10C86D-10B0-F04C-B258-3403D9E30B49}" type="pres">
      <dgm:prSet presAssocID="{2146D3A2-AB6B-904B-9340-0795DC2909D3}" presName="childTx" presStyleLbl="bgAccFollowNode1" presStyleIdx="1" presStyleCnt="2">
        <dgm:presLayoutVars>
          <dgm:bulletEnabled val="1"/>
        </dgm:presLayoutVars>
      </dgm:prSet>
      <dgm:spPr/>
    </dgm:pt>
    <dgm:pt modelId="{88370676-5579-8343-82C3-199D6247A703}" type="pres">
      <dgm:prSet presAssocID="{D4B4E70C-23F1-514A-AB3E-72EA1CFAF7A6}" presName="negSpace" presStyleCnt="0"/>
      <dgm:spPr/>
    </dgm:pt>
    <dgm:pt modelId="{E6626915-2554-BA40-97ED-FBC9BC43ACD9}" type="pres">
      <dgm:prSet presAssocID="{D4B4E70C-23F1-514A-AB3E-72EA1CFAF7A6}" presName="circle" presStyleLbl="node1" presStyleIdx="0" presStyleCnt="1"/>
      <dgm:spPr/>
    </dgm:pt>
  </dgm:ptLst>
  <dgm:cxnLst>
    <dgm:cxn modelId="{8B5E2514-E808-FF4F-942B-7436D9A9C945}" type="presOf" srcId="{8141B498-DE3F-4448-A69C-932FB836E00B}" destId="{4D06DBD2-7A09-C743-A546-C76DED930781}" srcOrd="1" destOrd="0" presId="urn:microsoft.com/office/officeart/2005/8/layout/hList9"/>
    <dgm:cxn modelId="{4815FE33-F51D-6445-AA44-082A03063F07}" srcId="{D4B4E70C-23F1-514A-AB3E-72EA1CFAF7A6}" destId="{8141B498-DE3F-4448-A69C-932FB836E00B}" srcOrd="0" destOrd="0" parTransId="{F192798D-EBC1-424A-8833-814002BA087A}" sibTransId="{4ED4AB0F-6FA2-AD4F-941C-F3780B003250}"/>
    <dgm:cxn modelId="{333F6951-A5E0-5845-88F1-DC343E63FD13}" type="presOf" srcId="{2146D3A2-AB6B-904B-9340-0795DC2909D3}" destId="{75F9A5A3-0B4E-274B-A63B-E4B94765A154}" srcOrd="0" destOrd="0" presId="urn:microsoft.com/office/officeart/2005/8/layout/hList9"/>
    <dgm:cxn modelId="{AC75636F-2A0D-CB4E-AE6C-A12002B2B54F}" type="presOf" srcId="{2146D3A2-AB6B-904B-9340-0795DC2909D3}" destId="{2D10C86D-10B0-F04C-B258-3403D9E30B49}" srcOrd="1" destOrd="0" presId="urn:microsoft.com/office/officeart/2005/8/layout/hList9"/>
    <dgm:cxn modelId="{6877999B-7DFC-784F-AF2B-AA690C6F55B4}" srcId="{803E9209-D6DF-3A4F-BE74-AB7F9ECD8328}" destId="{D4B4E70C-23F1-514A-AB3E-72EA1CFAF7A6}" srcOrd="0" destOrd="0" parTransId="{337FAFF2-1DEC-6F4E-91AD-6601CFC04E36}" sibTransId="{03A428C0-4CD6-3743-8FE3-A93AAD5B6F80}"/>
    <dgm:cxn modelId="{AEC8B9A4-B2B2-E442-B2A8-6154B585DFA0}" type="presOf" srcId="{D4B4E70C-23F1-514A-AB3E-72EA1CFAF7A6}" destId="{E6626915-2554-BA40-97ED-FBC9BC43ACD9}" srcOrd="0" destOrd="0" presId="urn:microsoft.com/office/officeart/2005/8/layout/hList9"/>
    <dgm:cxn modelId="{B149F7AD-5768-8B40-A5A5-0DFACA3E9B81}" type="presOf" srcId="{803E9209-D6DF-3A4F-BE74-AB7F9ECD8328}" destId="{62846B68-3B9E-C04F-A2A7-4D4D4D7C4182}" srcOrd="0" destOrd="0" presId="urn:microsoft.com/office/officeart/2005/8/layout/hList9"/>
    <dgm:cxn modelId="{38AA2EEB-34A4-E441-9CC1-3657C1A051ED}" srcId="{D4B4E70C-23F1-514A-AB3E-72EA1CFAF7A6}" destId="{2146D3A2-AB6B-904B-9340-0795DC2909D3}" srcOrd="1" destOrd="0" parTransId="{259E7CD1-0B8A-C34F-A029-817E9606E417}" sibTransId="{2BBE1999-8E0F-7B46-999A-0C5147D6DBE3}"/>
    <dgm:cxn modelId="{220E35F7-5867-8E42-95E2-EA23CB100DA5}" type="presOf" srcId="{8141B498-DE3F-4448-A69C-932FB836E00B}" destId="{0F373C35-730B-3840-B8E2-9535C87D34AE}" srcOrd="0" destOrd="0" presId="urn:microsoft.com/office/officeart/2005/8/layout/hList9"/>
    <dgm:cxn modelId="{4F11590F-8E1D-B74E-95C3-E4E5E6508F39}" type="presParOf" srcId="{62846B68-3B9E-C04F-A2A7-4D4D4D7C4182}" destId="{79EA50EF-BDCF-0E4F-82B1-66A03DC5C6A1}" srcOrd="0" destOrd="0" presId="urn:microsoft.com/office/officeart/2005/8/layout/hList9"/>
    <dgm:cxn modelId="{DF56CEF0-7395-B445-A465-340C8EEF9990}" type="presParOf" srcId="{62846B68-3B9E-C04F-A2A7-4D4D4D7C4182}" destId="{08D59F95-10B1-3248-A92F-54CC70ED29D2}" srcOrd="1" destOrd="0" presId="urn:microsoft.com/office/officeart/2005/8/layout/hList9"/>
    <dgm:cxn modelId="{9D66F7DC-CC42-7247-B025-BF581A91F1D4}" type="presParOf" srcId="{08D59F95-10B1-3248-A92F-54CC70ED29D2}" destId="{731C347D-15D4-5643-860B-992793F5A39A}" srcOrd="0" destOrd="0" presId="urn:microsoft.com/office/officeart/2005/8/layout/hList9"/>
    <dgm:cxn modelId="{893C5A6D-B703-8243-97A5-E7E2796D4F51}" type="presParOf" srcId="{08D59F95-10B1-3248-A92F-54CC70ED29D2}" destId="{90015C54-5B68-AC45-92CC-D68378B32C48}" srcOrd="1" destOrd="0" presId="urn:microsoft.com/office/officeart/2005/8/layout/hList9"/>
    <dgm:cxn modelId="{012BD4CA-E0F3-1844-8C1B-1B7B09C7C1C8}" type="presParOf" srcId="{90015C54-5B68-AC45-92CC-D68378B32C48}" destId="{0F373C35-730B-3840-B8E2-9535C87D34AE}" srcOrd="0" destOrd="0" presId="urn:microsoft.com/office/officeart/2005/8/layout/hList9"/>
    <dgm:cxn modelId="{1A0F0EC2-B9A6-604F-8D45-ABA7AEED1C16}" type="presParOf" srcId="{90015C54-5B68-AC45-92CC-D68378B32C48}" destId="{4D06DBD2-7A09-C743-A546-C76DED930781}" srcOrd="1" destOrd="0" presId="urn:microsoft.com/office/officeart/2005/8/layout/hList9"/>
    <dgm:cxn modelId="{744C8862-DF99-3749-96BB-431666940C5E}" type="presParOf" srcId="{08D59F95-10B1-3248-A92F-54CC70ED29D2}" destId="{BA30FFC3-E31D-2E4D-9FA9-5E70883DF866}" srcOrd="2" destOrd="0" presId="urn:microsoft.com/office/officeart/2005/8/layout/hList9"/>
    <dgm:cxn modelId="{03B689E2-E97B-8E4D-A876-AFC30DDCDAB4}" type="presParOf" srcId="{BA30FFC3-E31D-2E4D-9FA9-5E70883DF866}" destId="{75F9A5A3-0B4E-274B-A63B-E4B94765A154}" srcOrd="0" destOrd="0" presId="urn:microsoft.com/office/officeart/2005/8/layout/hList9"/>
    <dgm:cxn modelId="{801C0EB9-B513-8B46-BD4F-A8093D8C98A6}" type="presParOf" srcId="{BA30FFC3-E31D-2E4D-9FA9-5E70883DF866}" destId="{2D10C86D-10B0-F04C-B258-3403D9E30B49}" srcOrd="1" destOrd="0" presId="urn:microsoft.com/office/officeart/2005/8/layout/hList9"/>
    <dgm:cxn modelId="{B2F28B99-FC77-7040-A914-3CE0B798797C}" type="presParOf" srcId="{62846B68-3B9E-C04F-A2A7-4D4D4D7C4182}" destId="{88370676-5579-8343-82C3-199D6247A703}" srcOrd="2" destOrd="0" presId="urn:microsoft.com/office/officeart/2005/8/layout/hList9"/>
    <dgm:cxn modelId="{178A01F0-4B89-A248-9589-2CC36F60F904}" type="presParOf" srcId="{62846B68-3B9E-C04F-A2A7-4D4D4D7C4182}" destId="{E6626915-2554-BA40-97ED-FBC9BC43ACD9}"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BCC994-0BC0-AF46-A01F-0EB594B506A1}" type="doc">
      <dgm:prSet loTypeId="urn:microsoft.com/office/officeart/2005/8/layout/hierarchy3" loCatId="hierarchy" qsTypeId="urn:microsoft.com/office/officeart/2005/8/quickstyle/simple4" qsCatId="simple" csTypeId="urn:microsoft.com/office/officeart/2005/8/colors/accent0_2" csCatId="mainScheme" phldr="1"/>
      <dgm:spPr/>
      <dgm:t>
        <a:bodyPr/>
        <a:lstStyle/>
        <a:p>
          <a:endParaRPr lang="en-US"/>
        </a:p>
      </dgm:t>
    </dgm:pt>
    <dgm:pt modelId="{F97BE010-3BE6-E045-A1C3-06AC507604C1}">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0" i="0" dirty="0">
              <a:latin typeface="HelveticaNeueLT Pro 43 LtEx"/>
              <a:cs typeface="HelveticaNeueLT Pro 43 LtEx"/>
            </a:rPr>
            <a:t>Alignment</a:t>
          </a:r>
        </a:p>
      </dgm:t>
    </dgm:pt>
    <dgm:pt modelId="{B214BF88-D7E3-E74A-B729-491195BD7F64}" type="parTrans" cxnId="{9620FC72-22E4-8C46-AAD7-235676F12268}">
      <dgm:prSet/>
      <dgm:spPr/>
      <dgm:t>
        <a:bodyPr/>
        <a:lstStyle/>
        <a:p>
          <a:endParaRPr lang="en-US"/>
        </a:p>
      </dgm:t>
    </dgm:pt>
    <dgm:pt modelId="{274B8873-F765-7A4E-A02B-FED8CDBFF299}" type="sibTrans" cxnId="{9620FC72-22E4-8C46-AAD7-235676F12268}">
      <dgm:prSet/>
      <dgm:spPr/>
      <dgm:t>
        <a:bodyPr/>
        <a:lstStyle/>
        <a:p>
          <a:endParaRPr lang="en-US"/>
        </a:p>
      </dgm:t>
    </dgm:pt>
    <dgm:pt modelId="{6A198322-E35A-2E40-B536-B9DE4BD506A9}">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0" i="0" dirty="0" err="1">
              <a:latin typeface="HelveticaNeueLT Pro 43 LtEx"/>
              <a:cs typeface="HelveticaNeueLT Pro 43 LtEx"/>
            </a:rPr>
            <a:t>Transcriptome</a:t>
          </a:r>
          <a:r>
            <a:rPr lang="en-US" b="0" i="0" dirty="0">
              <a:latin typeface="HelveticaNeueLT Pro 43 LtEx"/>
              <a:cs typeface="HelveticaNeueLT Pro 43 LtEx"/>
            </a:rPr>
            <a:t> Assembly</a:t>
          </a:r>
        </a:p>
      </dgm:t>
    </dgm:pt>
    <dgm:pt modelId="{A9CFDC84-2858-754C-A8E5-415617789CE8}" type="parTrans" cxnId="{1690925A-75DB-9B45-A6F0-C1078BBC6FFB}">
      <dgm:prSet/>
      <dgm:spPr/>
      <dgm:t>
        <a:bodyPr/>
        <a:lstStyle/>
        <a:p>
          <a:endParaRPr lang="en-US"/>
        </a:p>
      </dgm:t>
    </dgm:pt>
    <dgm:pt modelId="{296BF8B7-C4E2-B644-8EF9-130B45D403A6}" type="sibTrans" cxnId="{1690925A-75DB-9B45-A6F0-C1078BBC6FFB}">
      <dgm:prSet/>
      <dgm:spPr/>
      <dgm:t>
        <a:bodyPr/>
        <a:lstStyle/>
        <a:p>
          <a:endParaRPr lang="en-US"/>
        </a:p>
      </dgm:t>
    </dgm:pt>
    <dgm:pt modelId="{7967A47A-C45B-C948-9F88-D834CC88D47D}">
      <dgm:prSet>
        <dgm:style>
          <a:lnRef idx="1">
            <a:schemeClr val="accent2"/>
          </a:lnRef>
          <a:fillRef idx="3">
            <a:schemeClr val="accent2"/>
          </a:fillRef>
          <a:effectRef idx="2">
            <a:schemeClr val="accent2"/>
          </a:effectRef>
          <a:fontRef idx="minor">
            <a:schemeClr val="lt1"/>
          </a:fontRef>
        </dgm:style>
      </dgm:prSet>
      <dgm:spPr/>
      <dgm:t>
        <a:bodyPr/>
        <a:lstStyle/>
        <a:p>
          <a:r>
            <a:rPr lang="en-US" b="0" i="0" dirty="0">
              <a:latin typeface="HelveticaNeueLT Pro 43 LtEx"/>
              <a:cs typeface="HelveticaNeueLT Pro 43 LtEx"/>
            </a:rPr>
            <a:t>Differential Expression</a:t>
          </a:r>
        </a:p>
      </dgm:t>
    </dgm:pt>
    <dgm:pt modelId="{C285A105-C59C-4548-A829-DF372410A0F6}" type="parTrans" cxnId="{6352603D-5E9E-0A48-98BC-FB2F95065978}">
      <dgm:prSet/>
      <dgm:spPr/>
      <dgm:t>
        <a:bodyPr/>
        <a:lstStyle/>
        <a:p>
          <a:endParaRPr lang="en-US"/>
        </a:p>
      </dgm:t>
    </dgm:pt>
    <dgm:pt modelId="{1A2D1B43-C279-FC42-A86B-BA279F1B320F}" type="sibTrans" cxnId="{6352603D-5E9E-0A48-98BC-FB2F95065978}">
      <dgm:prSet/>
      <dgm:spPr/>
      <dgm:t>
        <a:bodyPr/>
        <a:lstStyle/>
        <a:p>
          <a:endParaRPr lang="en-US"/>
        </a:p>
      </dgm:t>
    </dgm:pt>
    <dgm:pt modelId="{64A11135-4913-6D42-AF41-6E721B1DDA0E}" type="pres">
      <dgm:prSet presAssocID="{15BCC994-0BC0-AF46-A01F-0EB594B506A1}" presName="diagram" presStyleCnt="0">
        <dgm:presLayoutVars>
          <dgm:chPref val="1"/>
          <dgm:dir/>
          <dgm:animOne val="branch"/>
          <dgm:animLvl val="lvl"/>
          <dgm:resizeHandles/>
        </dgm:presLayoutVars>
      </dgm:prSet>
      <dgm:spPr/>
    </dgm:pt>
    <dgm:pt modelId="{5AA82C08-CFCC-DA41-A515-5DBC23C79E5B}" type="pres">
      <dgm:prSet presAssocID="{F97BE010-3BE6-E045-A1C3-06AC507604C1}" presName="root" presStyleCnt="0"/>
      <dgm:spPr/>
    </dgm:pt>
    <dgm:pt modelId="{C2E3DBC7-9ECF-5346-B07B-3AEA3112DD2B}" type="pres">
      <dgm:prSet presAssocID="{F97BE010-3BE6-E045-A1C3-06AC507604C1}" presName="rootComposite" presStyleCnt="0"/>
      <dgm:spPr/>
    </dgm:pt>
    <dgm:pt modelId="{AB31CD01-0F76-4F4C-9B18-18BBE2F1C956}" type="pres">
      <dgm:prSet presAssocID="{F97BE010-3BE6-E045-A1C3-06AC507604C1}" presName="rootText" presStyleLbl="node1" presStyleIdx="0" presStyleCnt="1" custLinFactNeighborX="2725" custLinFactNeighborY="-43"/>
      <dgm:spPr/>
    </dgm:pt>
    <dgm:pt modelId="{729CF663-A24F-D24D-97A6-FA7AD90746AC}" type="pres">
      <dgm:prSet presAssocID="{F97BE010-3BE6-E045-A1C3-06AC507604C1}" presName="rootConnector" presStyleLbl="node1" presStyleIdx="0" presStyleCnt="1"/>
      <dgm:spPr/>
    </dgm:pt>
    <dgm:pt modelId="{2492BA1A-4850-F34C-A8FA-9454E8819675}" type="pres">
      <dgm:prSet presAssocID="{F97BE010-3BE6-E045-A1C3-06AC507604C1}" presName="childShape" presStyleCnt="0"/>
      <dgm:spPr/>
    </dgm:pt>
    <dgm:pt modelId="{A1F78C90-9DD3-5A49-B918-1A10C14BED7F}" type="pres">
      <dgm:prSet presAssocID="{A9CFDC84-2858-754C-A8E5-415617789CE8}" presName="Name13" presStyleLbl="parChTrans1D2" presStyleIdx="0" presStyleCnt="2"/>
      <dgm:spPr/>
    </dgm:pt>
    <dgm:pt modelId="{015D2418-F470-474E-9F1D-8F2D2BFEA737}" type="pres">
      <dgm:prSet presAssocID="{6A198322-E35A-2E40-B536-B9DE4BD506A9}" presName="childText" presStyleLbl="bgAcc1" presStyleIdx="0" presStyleCnt="2">
        <dgm:presLayoutVars>
          <dgm:bulletEnabled val="1"/>
        </dgm:presLayoutVars>
      </dgm:prSet>
      <dgm:spPr/>
    </dgm:pt>
    <dgm:pt modelId="{F162852B-0C16-4946-8F7C-ADF4FB067FA8}" type="pres">
      <dgm:prSet presAssocID="{C285A105-C59C-4548-A829-DF372410A0F6}" presName="Name13" presStyleLbl="parChTrans1D2" presStyleIdx="1" presStyleCnt="2"/>
      <dgm:spPr/>
    </dgm:pt>
    <dgm:pt modelId="{8FC9EAF4-9F7F-6849-8D34-0A94EF9E11C0}" type="pres">
      <dgm:prSet presAssocID="{7967A47A-C45B-C948-9F88-D834CC88D47D}" presName="childText" presStyleLbl="bgAcc1" presStyleIdx="1" presStyleCnt="2">
        <dgm:presLayoutVars>
          <dgm:bulletEnabled val="1"/>
        </dgm:presLayoutVars>
      </dgm:prSet>
      <dgm:spPr/>
    </dgm:pt>
  </dgm:ptLst>
  <dgm:cxnLst>
    <dgm:cxn modelId="{24FF5433-D4FA-0447-BFCA-291D1681FDEB}" type="presOf" srcId="{15BCC994-0BC0-AF46-A01F-0EB594B506A1}" destId="{64A11135-4913-6D42-AF41-6E721B1DDA0E}" srcOrd="0" destOrd="0" presId="urn:microsoft.com/office/officeart/2005/8/layout/hierarchy3"/>
    <dgm:cxn modelId="{6352603D-5E9E-0A48-98BC-FB2F95065978}" srcId="{F97BE010-3BE6-E045-A1C3-06AC507604C1}" destId="{7967A47A-C45B-C948-9F88-D834CC88D47D}" srcOrd="1" destOrd="0" parTransId="{C285A105-C59C-4548-A829-DF372410A0F6}" sibTransId="{1A2D1B43-C279-FC42-A86B-BA279F1B320F}"/>
    <dgm:cxn modelId="{D115A249-BDC4-F04F-8923-E12177B55383}" type="presOf" srcId="{6A198322-E35A-2E40-B536-B9DE4BD506A9}" destId="{015D2418-F470-474E-9F1D-8F2D2BFEA737}" srcOrd="0" destOrd="0" presId="urn:microsoft.com/office/officeart/2005/8/layout/hierarchy3"/>
    <dgm:cxn modelId="{8859B54E-6BAD-0A4B-84C6-642B34864671}" type="presOf" srcId="{C285A105-C59C-4548-A829-DF372410A0F6}" destId="{F162852B-0C16-4946-8F7C-ADF4FB067FA8}" srcOrd="0" destOrd="0" presId="urn:microsoft.com/office/officeart/2005/8/layout/hierarchy3"/>
    <dgm:cxn modelId="{1690925A-75DB-9B45-A6F0-C1078BBC6FFB}" srcId="{F97BE010-3BE6-E045-A1C3-06AC507604C1}" destId="{6A198322-E35A-2E40-B536-B9DE4BD506A9}" srcOrd="0" destOrd="0" parTransId="{A9CFDC84-2858-754C-A8E5-415617789CE8}" sibTransId="{296BF8B7-C4E2-B644-8EF9-130B45D403A6}"/>
    <dgm:cxn modelId="{9620FC72-22E4-8C46-AAD7-235676F12268}" srcId="{15BCC994-0BC0-AF46-A01F-0EB594B506A1}" destId="{F97BE010-3BE6-E045-A1C3-06AC507604C1}" srcOrd="0" destOrd="0" parTransId="{B214BF88-D7E3-E74A-B729-491195BD7F64}" sibTransId="{274B8873-F765-7A4E-A02B-FED8CDBFF299}"/>
    <dgm:cxn modelId="{F0F79675-B47D-F14D-9876-012986809D4F}" type="presOf" srcId="{A9CFDC84-2858-754C-A8E5-415617789CE8}" destId="{A1F78C90-9DD3-5A49-B918-1A10C14BED7F}" srcOrd="0" destOrd="0" presId="urn:microsoft.com/office/officeart/2005/8/layout/hierarchy3"/>
    <dgm:cxn modelId="{8ECC5577-37AE-2C44-A65D-005062D16FAE}" type="presOf" srcId="{F97BE010-3BE6-E045-A1C3-06AC507604C1}" destId="{AB31CD01-0F76-4F4C-9B18-18BBE2F1C956}" srcOrd="0" destOrd="0" presId="urn:microsoft.com/office/officeart/2005/8/layout/hierarchy3"/>
    <dgm:cxn modelId="{A14FF199-FAA7-1642-ADE3-3F2E5364D748}" type="presOf" srcId="{7967A47A-C45B-C948-9F88-D834CC88D47D}" destId="{8FC9EAF4-9F7F-6849-8D34-0A94EF9E11C0}" srcOrd="0" destOrd="0" presId="urn:microsoft.com/office/officeart/2005/8/layout/hierarchy3"/>
    <dgm:cxn modelId="{5878DF9B-56D7-4941-B8C6-F02127E92BAA}" type="presOf" srcId="{F97BE010-3BE6-E045-A1C3-06AC507604C1}" destId="{729CF663-A24F-D24D-97A6-FA7AD90746AC}" srcOrd="1" destOrd="0" presId="urn:microsoft.com/office/officeart/2005/8/layout/hierarchy3"/>
    <dgm:cxn modelId="{B2F5EE73-AE0D-A543-A164-65FC0782C4EF}" type="presParOf" srcId="{64A11135-4913-6D42-AF41-6E721B1DDA0E}" destId="{5AA82C08-CFCC-DA41-A515-5DBC23C79E5B}" srcOrd="0" destOrd="0" presId="urn:microsoft.com/office/officeart/2005/8/layout/hierarchy3"/>
    <dgm:cxn modelId="{4CFF02A3-4AF1-2A40-82AE-CB63A9B33971}" type="presParOf" srcId="{5AA82C08-CFCC-DA41-A515-5DBC23C79E5B}" destId="{C2E3DBC7-9ECF-5346-B07B-3AEA3112DD2B}" srcOrd="0" destOrd="0" presId="urn:microsoft.com/office/officeart/2005/8/layout/hierarchy3"/>
    <dgm:cxn modelId="{408FEAB0-8131-3144-BFE8-1433D0D4BEC1}" type="presParOf" srcId="{C2E3DBC7-9ECF-5346-B07B-3AEA3112DD2B}" destId="{AB31CD01-0F76-4F4C-9B18-18BBE2F1C956}" srcOrd="0" destOrd="0" presId="urn:microsoft.com/office/officeart/2005/8/layout/hierarchy3"/>
    <dgm:cxn modelId="{871BF98D-BE02-2F44-8979-C1FA8C60D99A}" type="presParOf" srcId="{C2E3DBC7-9ECF-5346-B07B-3AEA3112DD2B}" destId="{729CF663-A24F-D24D-97A6-FA7AD90746AC}" srcOrd="1" destOrd="0" presId="urn:microsoft.com/office/officeart/2005/8/layout/hierarchy3"/>
    <dgm:cxn modelId="{7DF7078A-D882-A04F-9895-FEF93A777F87}" type="presParOf" srcId="{5AA82C08-CFCC-DA41-A515-5DBC23C79E5B}" destId="{2492BA1A-4850-F34C-A8FA-9454E8819675}" srcOrd="1" destOrd="0" presId="urn:microsoft.com/office/officeart/2005/8/layout/hierarchy3"/>
    <dgm:cxn modelId="{1A468058-95EF-3840-BF31-B893FA96494E}" type="presParOf" srcId="{2492BA1A-4850-F34C-A8FA-9454E8819675}" destId="{A1F78C90-9DD3-5A49-B918-1A10C14BED7F}" srcOrd="0" destOrd="0" presId="urn:microsoft.com/office/officeart/2005/8/layout/hierarchy3"/>
    <dgm:cxn modelId="{473AE070-DA89-2948-8D89-316A2EFB2318}" type="presParOf" srcId="{2492BA1A-4850-F34C-A8FA-9454E8819675}" destId="{015D2418-F470-474E-9F1D-8F2D2BFEA737}" srcOrd="1" destOrd="0" presId="urn:microsoft.com/office/officeart/2005/8/layout/hierarchy3"/>
    <dgm:cxn modelId="{F49405E4-27A3-F648-B847-241E53F6D03E}" type="presParOf" srcId="{2492BA1A-4850-F34C-A8FA-9454E8819675}" destId="{F162852B-0C16-4946-8F7C-ADF4FB067FA8}" srcOrd="2" destOrd="0" presId="urn:microsoft.com/office/officeart/2005/8/layout/hierarchy3"/>
    <dgm:cxn modelId="{55462117-00A2-F24B-8F6B-237F9F073AD0}" type="presParOf" srcId="{2492BA1A-4850-F34C-A8FA-9454E8819675}" destId="{8FC9EAF4-9F7F-6849-8D34-0A94EF9E11C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3DFEB-E63C-1F43-A155-6C9C12FC7E76}">
      <dsp:nvSpPr>
        <dsp:cNvPr id="0" name=""/>
        <dsp:cNvSpPr/>
      </dsp:nvSpPr>
      <dsp:spPr>
        <a:xfrm>
          <a:off x="2643" y="20671"/>
          <a:ext cx="2577107" cy="1009801"/>
        </a:xfrm>
        <a:prstGeom prst="rect">
          <a:avLst/>
        </a:prstGeom>
        <a:solidFill>
          <a:schemeClr val="accent1"/>
        </a:solidFill>
        <a:ln w="10000" cap="flat" cmpd="sng" algn="ctr">
          <a:solidFill>
            <a:schemeClr val="accent1"/>
          </a:solidFill>
          <a:prstDash val="solid"/>
        </a:ln>
        <a:effectLst>
          <a:outerShdw blurRad="38100" dist="30000" dir="5400000" rotWithShape="0">
            <a:srgbClr val="000000">
              <a:alpha val="45000"/>
            </a:srgbClr>
          </a:outerShdw>
        </a:effectLst>
        <a:scene3d>
          <a:camera prst="orthographicFront"/>
          <a:lightRig rig="chilly"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DNA Sequencing</a:t>
          </a:r>
        </a:p>
      </dsp:txBody>
      <dsp:txXfrm>
        <a:off x="2643" y="20671"/>
        <a:ext cx="2577107" cy="1009801"/>
      </dsp:txXfrm>
    </dsp:sp>
    <dsp:sp modelId="{A058E480-CC77-F84F-80AC-80987CAB996F}">
      <dsp:nvSpPr>
        <dsp:cNvPr id="0" name=""/>
        <dsp:cNvSpPr/>
      </dsp:nvSpPr>
      <dsp:spPr>
        <a:xfrm>
          <a:off x="2643" y="1051143"/>
          <a:ext cx="2577107" cy="2377856"/>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Genome Assembly</a:t>
          </a:r>
        </a:p>
        <a:p>
          <a:pPr marL="228600" lvl="1" indent="-228600" algn="l" defTabSz="1066800">
            <a:lnSpc>
              <a:spcPct val="90000"/>
            </a:lnSpc>
            <a:spcBef>
              <a:spcPct val="0"/>
            </a:spcBef>
            <a:spcAft>
              <a:spcPct val="15000"/>
            </a:spcAft>
            <a:buChar char="•"/>
          </a:pPr>
          <a:r>
            <a:rPr lang="en-US" sz="2400" kern="1200" dirty="0" err="1"/>
            <a:t>SNPs</a:t>
          </a:r>
          <a:endParaRPr lang="en-US" sz="2400" kern="1200" dirty="0"/>
        </a:p>
        <a:p>
          <a:pPr marL="228600" lvl="1" indent="-228600" algn="l" defTabSz="1066800">
            <a:lnSpc>
              <a:spcPct val="90000"/>
            </a:lnSpc>
            <a:spcBef>
              <a:spcPct val="0"/>
            </a:spcBef>
            <a:spcAft>
              <a:spcPct val="15000"/>
            </a:spcAft>
            <a:buChar char="•"/>
          </a:pPr>
          <a:r>
            <a:rPr lang="en-US" sz="2400" kern="1200" dirty="0"/>
            <a:t>DNA </a:t>
          </a:r>
          <a:r>
            <a:rPr lang="en-US" sz="2400" kern="1200" dirty="0" err="1"/>
            <a:t>methylation</a:t>
          </a:r>
          <a:endParaRPr lang="en-US" sz="2400" kern="1200" dirty="0"/>
        </a:p>
      </dsp:txBody>
      <dsp:txXfrm>
        <a:off x="2643" y="1051143"/>
        <a:ext cx="2577107" cy="2377856"/>
      </dsp:txXfrm>
    </dsp:sp>
    <dsp:sp modelId="{BD97FF5A-7FF3-FB47-BE9B-9D0A46A3D1A7}">
      <dsp:nvSpPr>
        <dsp:cNvPr id="0" name=""/>
        <dsp:cNvSpPr/>
      </dsp:nvSpPr>
      <dsp:spPr>
        <a:xfrm>
          <a:off x="2940546" y="20671"/>
          <a:ext cx="2577107" cy="1009801"/>
        </a:xfrm>
        <a:prstGeom prst="rect">
          <a:avLst/>
        </a:prstGeom>
        <a:solidFill>
          <a:schemeClr val="accent1"/>
        </a:solidFill>
        <a:ln w="10000" cap="flat" cmpd="sng" algn="ctr">
          <a:solidFill>
            <a:schemeClr val="accent1"/>
          </a:solidFill>
          <a:prstDash val="solid"/>
        </a:ln>
        <a:effectLst>
          <a:outerShdw blurRad="38100" dist="30000" dir="5400000" rotWithShape="0">
            <a:srgbClr val="000000">
              <a:alpha val="45000"/>
            </a:srgbClr>
          </a:outerShdw>
        </a:effectLst>
        <a:scene3d>
          <a:camera prst="orthographicFront"/>
          <a:lightRig rig="chilly"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err="1"/>
            <a:t>ChIP</a:t>
          </a:r>
          <a:r>
            <a:rPr lang="en-US" sz="2800" kern="1200" dirty="0"/>
            <a:t>-sequencing</a:t>
          </a:r>
        </a:p>
      </dsp:txBody>
      <dsp:txXfrm>
        <a:off x="2940546" y="20671"/>
        <a:ext cx="2577107" cy="1009801"/>
      </dsp:txXfrm>
    </dsp:sp>
    <dsp:sp modelId="{0C157D19-2D24-0F49-86C7-48BC34063791}">
      <dsp:nvSpPr>
        <dsp:cNvPr id="0" name=""/>
        <dsp:cNvSpPr/>
      </dsp:nvSpPr>
      <dsp:spPr>
        <a:xfrm>
          <a:off x="2940546" y="1030472"/>
          <a:ext cx="2577107" cy="2377856"/>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Transcription Factor Binding Sites</a:t>
          </a:r>
        </a:p>
        <a:p>
          <a:pPr marL="228600" lvl="1" indent="-228600" algn="l" defTabSz="1066800">
            <a:lnSpc>
              <a:spcPct val="90000"/>
            </a:lnSpc>
            <a:spcBef>
              <a:spcPct val="0"/>
            </a:spcBef>
            <a:spcAft>
              <a:spcPct val="15000"/>
            </a:spcAft>
            <a:buChar char="•"/>
          </a:pPr>
          <a:r>
            <a:rPr lang="en-US" sz="2400" kern="1200" dirty="0"/>
            <a:t>Chromatin Modification Regions</a:t>
          </a:r>
        </a:p>
      </dsp:txBody>
      <dsp:txXfrm>
        <a:off x="2940546" y="1030472"/>
        <a:ext cx="2577107" cy="2377856"/>
      </dsp:txXfrm>
    </dsp:sp>
    <dsp:sp modelId="{C7D69700-6D06-754D-9122-34DAB0F901E3}">
      <dsp:nvSpPr>
        <dsp:cNvPr id="0" name=""/>
        <dsp:cNvSpPr/>
      </dsp:nvSpPr>
      <dsp:spPr>
        <a:xfrm>
          <a:off x="5878448" y="20671"/>
          <a:ext cx="2577107" cy="1009801"/>
        </a:xfrm>
        <a:prstGeom prst="rect">
          <a:avLst/>
        </a:prstGeom>
        <a:solidFill>
          <a:schemeClr val="accent1"/>
        </a:solidFill>
        <a:ln w="10000" cap="flat" cmpd="sng" algn="ctr">
          <a:solidFill>
            <a:schemeClr val="accent1"/>
          </a:solidFill>
          <a:prstDash val="solid"/>
        </a:ln>
        <a:effectLst>
          <a:outerShdw blurRad="38100" dist="30000" dir="5400000" rotWithShape="0">
            <a:srgbClr val="000000">
              <a:alpha val="45000"/>
            </a:srgbClr>
          </a:outerShdw>
        </a:effectLst>
        <a:scene3d>
          <a:camera prst="orthographicFront"/>
          <a:lightRig rig="chilly"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RNA-sequencing</a:t>
          </a:r>
        </a:p>
      </dsp:txBody>
      <dsp:txXfrm>
        <a:off x="5878448" y="20671"/>
        <a:ext cx="2577107" cy="1009801"/>
      </dsp:txXfrm>
    </dsp:sp>
    <dsp:sp modelId="{49FBAE1C-4CF9-B24A-8AB1-1B9857FF740C}">
      <dsp:nvSpPr>
        <dsp:cNvPr id="0" name=""/>
        <dsp:cNvSpPr/>
      </dsp:nvSpPr>
      <dsp:spPr>
        <a:xfrm>
          <a:off x="5878448" y="1030472"/>
          <a:ext cx="2577107" cy="2377856"/>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t>Transcriptome</a:t>
          </a:r>
          <a:r>
            <a:rPr lang="en-US" sz="2400" kern="1200" dirty="0"/>
            <a:t> Assembly</a:t>
          </a:r>
        </a:p>
        <a:p>
          <a:pPr marL="228600" lvl="1" indent="-228600" algn="l" defTabSz="1066800">
            <a:lnSpc>
              <a:spcPct val="90000"/>
            </a:lnSpc>
            <a:spcBef>
              <a:spcPct val="0"/>
            </a:spcBef>
            <a:spcAft>
              <a:spcPct val="15000"/>
            </a:spcAft>
            <a:buChar char="•"/>
          </a:pPr>
          <a:r>
            <a:rPr lang="en-US" sz="2400" kern="1200" dirty="0"/>
            <a:t>Gene Expression</a:t>
          </a:r>
        </a:p>
        <a:p>
          <a:pPr marL="228600" lvl="1" indent="-228600" algn="l" defTabSz="1066800">
            <a:lnSpc>
              <a:spcPct val="90000"/>
            </a:lnSpc>
            <a:spcBef>
              <a:spcPct val="0"/>
            </a:spcBef>
            <a:spcAft>
              <a:spcPct val="15000"/>
            </a:spcAft>
            <a:buChar char="•"/>
          </a:pPr>
          <a:r>
            <a:rPr lang="en-US" sz="2400" kern="1200" dirty="0"/>
            <a:t>Differential Expression</a:t>
          </a:r>
        </a:p>
      </dsp:txBody>
      <dsp:txXfrm>
        <a:off x="5878448" y="1030472"/>
        <a:ext cx="2577107" cy="2377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304-57DA-2B4A-A933-D2E203A4911D}">
      <dsp:nvSpPr>
        <dsp:cNvPr id="0" name=""/>
        <dsp:cNvSpPr/>
      </dsp:nvSpPr>
      <dsp:spPr>
        <a:xfrm>
          <a:off x="0" y="2902643"/>
          <a:ext cx="4267200" cy="938450"/>
        </a:xfrm>
        <a:prstGeom prst="roundRect">
          <a:avLst>
            <a:gd name="adj" fmla="val 10000"/>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3F41"/>
              </a:solidFill>
            </a:rPr>
            <a:t>Step3</a:t>
          </a:r>
          <a:endParaRPr lang="en-US" sz="2800" kern="1200" dirty="0">
            <a:solidFill>
              <a:srgbClr val="003F41"/>
            </a:solidFill>
          </a:endParaRPr>
        </a:p>
      </dsp:txBody>
      <dsp:txXfrm>
        <a:off x="0" y="2902643"/>
        <a:ext cx="1280160" cy="938450"/>
      </dsp:txXfrm>
    </dsp:sp>
    <dsp:sp modelId="{B9C7BC3D-4DD9-D14B-8EB6-31E0AD5B44D6}">
      <dsp:nvSpPr>
        <dsp:cNvPr id="0" name=""/>
        <dsp:cNvSpPr/>
      </dsp:nvSpPr>
      <dsp:spPr>
        <a:xfrm>
          <a:off x="0" y="1676401"/>
          <a:ext cx="4267200" cy="938450"/>
        </a:xfrm>
        <a:prstGeom prst="roundRect">
          <a:avLst>
            <a:gd name="adj" fmla="val 10000"/>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3F41"/>
              </a:solidFill>
            </a:rPr>
            <a:t>Step2</a:t>
          </a:r>
        </a:p>
      </dsp:txBody>
      <dsp:txXfrm>
        <a:off x="0" y="1676401"/>
        <a:ext cx="1280160" cy="938450"/>
      </dsp:txXfrm>
    </dsp:sp>
    <dsp:sp modelId="{68BCF01C-1E42-E240-9A0A-B03DEBFEC971}">
      <dsp:nvSpPr>
        <dsp:cNvPr id="0" name=""/>
        <dsp:cNvSpPr/>
      </dsp:nvSpPr>
      <dsp:spPr>
        <a:xfrm>
          <a:off x="0" y="228600"/>
          <a:ext cx="4267200" cy="938450"/>
        </a:xfrm>
        <a:prstGeom prst="roundRect">
          <a:avLst>
            <a:gd name="adj" fmla="val 10000"/>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lumMod val="50000"/>
                </a:schemeClr>
              </a:solidFill>
            </a:rPr>
            <a:t>Step1</a:t>
          </a:r>
          <a:endParaRPr lang="en-US" sz="2800" kern="1200" dirty="0">
            <a:solidFill>
              <a:schemeClr val="tx2">
                <a:lumMod val="50000"/>
              </a:schemeClr>
            </a:solidFill>
          </a:endParaRPr>
        </a:p>
      </dsp:txBody>
      <dsp:txXfrm>
        <a:off x="0" y="228600"/>
        <a:ext cx="1280160" cy="938450"/>
      </dsp:txXfrm>
    </dsp:sp>
    <dsp:sp modelId="{EFB869ED-A8D0-7B4F-8FAD-B0E0E6E886DA}">
      <dsp:nvSpPr>
        <dsp:cNvPr id="0" name=""/>
        <dsp:cNvSpPr/>
      </dsp:nvSpPr>
      <dsp:spPr>
        <a:xfrm>
          <a:off x="1282069" y="306803"/>
          <a:ext cx="2897876" cy="78204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HelveticaNeueLT Pro 43 LtEx"/>
              <a:cs typeface="HelveticaNeueLT Pro 43 LtEx"/>
            </a:rPr>
            <a:t>Library Preparation</a:t>
          </a:r>
        </a:p>
      </dsp:txBody>
      <dsp:txXfrm>
        <a:off x="1304974" y="329708"/>
        <a:ext cx="2852066" cy="736232"/>
      </dsp:txXfrm>
    </dsp:sp>
    <dsp:sp modelId="{CC60D27C-DAEC-4A4F-BF44-F0C888D99CD4}">
      <dsp:nvSpPr>
        <dsp:cNvPr id="0" name=""/>
        <dsp:cNvSpPr/>
      </dsp:nvSpPr>
      <dsp:spPr>
        <a:xfrm>
          <a:off x="2685288" y="1088845"/>
          <a:ext cx="91440" cy="665760"/>
        </a:xfrm>
        <a:custGeom>
          <a:avLst/>
          <a:gdLst/>
          <a:ahLst/>
          <a:cxnLst/>
          <a:rect l="0" t="0" r="0" b="0"/>
          <a:pathLst>
            <a:path>
              <a:moveTo>
                <a:pt x="45720" y="0"/>
              </a:moveTo>
              <a:lnTo>
                <a:pt x="45720" y="665760"/>
              </a:lnTo>
            </a:path>
          </a:pathLst>
        </a:custGeom>
        <a:noFill/>
        <a:ln w="1905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BAEDD1-7C2F-5E40-9B09-5DB7B0EEAD72}">
      <dsp:nvSpPr>
        <dsp:cNvPr id="0" name=""/>
        <dsp:cNvSpPr/>
      </dsp:nvSpPr>
      <dsp:spPr>
        <a:xfrm>
          <a:off x="1281870" y="1754605"/>
          <a:ext cx="2898275" cy="78204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HelveticaNeueLT Pro 43 LtEx"/>
              <a:cs typeface="HelveticaNeueLT Pro 43 LtEx"/>
            </a:rPr>
            <a:t>Sequencing</a:t>
          </a:r>
        </a:p>
      </dsp:txBody>
      <dsp:txXfrm>
        <a:off x="1304775" y="1777510"/>
        <a:ext cx="2852465" cy="736232"/>
      </dsp:txXfrm>
    </dsp:sp>
    <dsp:sp modelId="{011A1A41-2436-5A4A-BCC9-6A48AAF04A84}">
      <dsp:nvSpPr>
        <dsp:cNvPr id="0" name=""/>
        <dsp:cNvSpPr/>
      </dsp:nvSpPr>
      <dsp:spPr>
        <a:xfrm>
          <a:off x="2685288" y="2536648"/>
          <a:ext cx="91440" cy="444199"/>
        </a:xfrm>
        <a:custGeom>
          <a:avLst/>
          <a:gdLst/>
          <a:ahLst/>
          <a:cxnLst/>
          <a:rect l="0" t="0" r="0" b="0"/>
          <a:pathLst>
            <a:path>
              <a:moveTo>
                <a:pt x="45720" y="0"/>
              </a:moveTo>
              <a:lnTo>
                <a:pt x="45720" y="444199"/>
              </a:lnTo>
            </a:path>
          </a:pathLst>
        </a:custGeom>
        <a:noFill/>
        <a:ln w="1905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BAF9E8A-A573-0744-8B85-E36476A901AF}">
      <dsp:nvSpPr>
        <dsp:cNvPr id="0" name=""/>
        <dsp:cNvSpPr/>
      </dsp:nvSpPr>
      <dsp:spPr>
        <a:xfrm>
          <a:off x="1307003" y="2980847"/>
          <a:ext cx="2848009" cy="78204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HelveticaNeueLT Pro 43 LtEx"/>
              <a:cs typeface="HelveticaNeueLT Pro 43 LtEx"/>
            </a:rPr>
            <a:t>Bioinformatics Analysis</a:t>
          </a:r>
        </a:p>
      </dsp:txBody>
      <dsp:txXfrm>
        <a:off x="1329908" y="3003752"/>
        <a:ext cx="2802199" cy="736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56DE8-7424-0C49-AA40-460DC424C7A9}">
      <dsp:nvSpPr>
        <dsp:cNvPr id="0" name=""/>
        <dsp:cNvSpPr/>
      </dsp:nvSpPr>
      <dsp:spPr>
        <a:xfrm>
          <a:off x="1440156" y="612659"/>
          <a:ext cx="2288886" cy="1526687"/>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HelveticaNeueLT Pro 43 LtEx"/>
              <a:cs typeface="HelveticaNeueLT Pro 43 LtEx"/>
            </a:rPr>
            <a:t>Same biological sample – same conditions</a:t>
          </a:r>
        </a:p>
      </dsp:txBody>
      <dsp:txXfrm>
        <a:off x="1806378" y="612659"/>
        <a:ext cx="1922664" cy="1526687"/>
      </dsp:txXfrm>
    </dsp:sp>
    <dsp:sp modelId="{48983B20-98DB-5040-9865-098C4069A99F}">
      <dsp:nvSpPr>
        <dsp:cNvPr id="0" name=""/>
        <dsp:cNvSpPr/>
      </dsp:nvSpPr>
      <dsp:spPr>
        <a:xfrm>
          <a:off x="1455537" y="2139346"/>
          <a:ext cx="2288886" cy="1526687"/>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HelveticaNeueLT Pro 43 LtEx"/>
              <a:cs typeface="HelveticaNeueLT Pro 43 LtEx"/>
            </a:rPr>
            <a:t>measure technical variation</a:t>
          </a:r>
        </a:p>
      </dsp:txBody>
      <dsp:txXfrm>
        <a:off x="1821759" y="2139346"/>
        <a:ext cx="1922664" cy="1526687"/>
      </dsp:txXfrm>
    </dsp:sp>
    <dsp:sp modelId="{9CCD0C7D-22C5-1C45-A9FA-31D84808E3B3}">
      <dsp:nvSpPr>
        <dsp:cNvPr id="0" name=""/>
        <dsp:cNvSpPr/>
      </dsp:nvSpPr>
      <dsp:spPr>
        <a:xfrm>
          <a:off x="216041" y="0"/>
          <a:ext cx="1525924" cy="1525924"/>
        </a:xfrm>
        <a:prstGeom prst="ellipse">
          <a:avLst/>
        </a:prstGeom>
        <a:solidFill>
          <a:schemeClr val="accent1"/>
        </a:solidFill>
        <a:ln w="10000" cap="flat" cmpd="sng" algn="ctr">
          <a:solidFill>
            <a:schemeClr val="accent1"/>
          </a:solidFill>
          <a:prstDash val="solid"/>
        </a:ln>
        <a:effectLst>
          <a:outerShdw blurRad="38100" dist="30000" dir="5400000" rotWithShape="0">
            <a:srgbClr val="000000">
              <a:alpha val="45000"/>
            </a:srgbClr>
          </a:outerShdw>
        </a:effectLst>
        <a:scene3d>
          <a:camera prst="orthographicFront"/>
          <a:lightRig rig="chilly"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Technical</a:t>
          </a:r>
        </a:p>
      </dsp:txBody>
      <dsp:txXfrm>
        <a:off x="439507" y="223466"/>
        <a:ext cx="1078992" cy="1078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3C35-730B-3840-B8E2-9535C87D34AE}">
      <dsp:nvSpPr>
        <dsp:cNvPr id="0" name=""/>
        <dsp:cNvSpPr/>
      </dsp:nvSpPr>
      <dsp:spPr>
        <a:xfrm>
          <a:off x="2549053" y="637325"/>
          <a:ext cx="2383483" cy="1589783"/>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HelveticaNeueLT Pro 43 LtEx"/>
              <a:cs typeface="HelveticaNeueLT Pro 43 LtEx"/>
            </a:rPr>
            <a:t>Different biological sample – same conditions</a:t>
          </a:r>
        </a:p>
      </dsp:txBody>
      <dsp:txXfrm>
        <a:off x="2930410" y="637325"/>
        <a:ext cx="2002125" cy="1589783"/>
      </dsp:txXfrm>
    </dsp:sp>
    <dsp:sp modelId="{75F9A5A3-0B4E-274B-A63B-E4B94765A154}">
      <dsp:nvSpPr>
        <dsp:cNvPr id="0" name=""/>
        <dsp:cNvSpPr/>
      </dsp:nvSpPr>
      <dsp:spPr>
        <a:xfrm>
          <a:off x="2549053" y="2227108"/>
          <a:ext cx="2383483" cy="1589783"/>
        </a:xfrm>
        <a:prstGeom prst="rect">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a:scene3d>
          <a:camera prst="orthographicFront"/>
          <a:lightRig rig="chilly" dir="t"/>
        </a:scene3d>
        <a:sp3d z="-12700" extrusionH="1700"/>
      </dsp:spPr>
      <dsp:style>
        <a:lnRef idx="1">
          <a:schemeClr val="accent2"/>
        </a:lnRef>
        <a:fillRef idx="3">
          <a:schemeClr val="accent2"/>
        </a:fillRef>
        <a:effectRef idx="2">
          <a:schemeClr val="accent2"/>
        </a:effectRef>
        <a:fontRef idx="minor">
          <a:schemeClr val="lt1"/>
        </a:fontRef>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HelveticaNeueLT Pro 43 LtEx"/>
              <a:cs typeface="HelveticaNeueLT Pro 43 LtEx"/>
            </a:rPr>
            <a:t>measure biological variation</a:t>
          </a:r>
        </a:p>
      </dsp:txBody>
      <dsp:txXfrm>
        <a:off x="2930410" y="2227108"/>
        <a:ext cx="2002125" cy="1589783"/>
      </dsp:txXfrm>
    </dsp:sp>
    <dsp:sp modelId="{E6626915-2554-BA40-97ED-FBC9BC43ACD9}">
      <dsp:nvSpPr>
        <dsp:cNvPr id="0" name=""/>
        <dsp:cNvSpPr/>
      </dsp:nvSpPr>
      <dsp:spPr>
        <a:xfrm>
          <a:off x="1277862" y="1729"/>
          <a:ext cx="1588988" cy="1588988"/>
        </a:xfrm>
        <a:prstGeom prst="ellipse">
          <a:avLst/>
        </a:prstGeom>
        <a:solidFill>
          <a:schemeClr val="accent1"/>
        </a:solidFill>
        <a:ln w="10000" cap="flat" cmpd="sng" algn="ctr">
          <a:solidFill>
            <a:schemeClr val="accent1"/>
          </a:solidFill>
          <a:prstDash val="solid"/>
        </a:ln>
        <a:effectLst>
          <a:outerShdw blurRad="38100" dist="30000" dir="5400000" rotWithShape="0">
            <a:srgbClr val="000000">
              <a:alpha val="45000"/>
            </a:srgbClr>
          </a:outerShdw>
        </a:effectLst>
        <a:scene3d>
          <a:camera prst="orthographicFront"/>
          <a:lightRig rig="chilly"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Biological</a:t>
          </a:r>
        </a:p>
      </dsp:txBody>
      <dsp:txXfrm>
        <a:off x="1510564" y="234431"/>
        <a:ext cx="1123584" cy="11235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1CD01-0F76-4F4C-9B18-18BBE2F1C956}">
      <dsp:nvSpPr>
        <dsp:cNvPr id="0" name=""/>
        <dsp:cNvSpPr/>
      </dsp:nvSpPr>
      <dsp:spPr>
        <a:xfrm>
          <a:off x="1950407" y="0"/>
          <a:ext cx="2321718" cy="1160859"/>
        </a:xfrm>
        <a:prstGeom prst="roundRect">
          <a:avLst>
            <a:gd name="adj" fmla="val 10000"/>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b="0" i="0" kern="1200" dirty="0">
              <a:latin typeface="HelveticaNeueLT Pro 43 LtEx"/>
              <a:cs typeface="HelveticaNeueLT Pro 43 LtEx"/>
            </a:rPr>
            <a:t>Alignment</a:t>
          </a:r>
        </a:p>
      </dsp:txBody>
      <dsp:txXfrm>
        <a:off x="1984407" y="34000"/>
        <a:ext cx="2253718" cy="1092859"/>
      </dsp:txXfrm>
    </dsp:sp>
    <dsp:sp modelId="{A1F78C90-9DD3-5A49-B918-1A10C14BED7F}">
      <dsp:nvSpPr>
        <dsp:cNvPr id="0" name=""/>
        <dsp:cNvSpPr/>
      </dsp:nvSpPr>
      <dsp:spPr>
        <a:xfrm>
          <a:off x="2182579" y="1160859"/>
          <a:ext cx="168905" cy="871140"/>
        </a:xfrm>
        <a:custGeom>
          <a:avLst/>
          <a:gdLst/>
          <a:ahLst/>
          <a:cxnLst/>
          <a:rect l="0" t="0" r="0" b="0"/>
          <a:pathLst>
            <a:path>
              <a:moveTo>
                <a:pt x="0" y="0"/>
              </a:moveTo>
              <a:lnTo>
                <a:pt x="0" y="871140"/>
              </a:lnTo>
              <a:lnTo>
                <a:pt x="168905" y="871140"/>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5D2418-F470-474E-9F1D-8F2D2BFEA737}">
      <dsp:nvSpPr>
        <dsp:cNvPr id="0" name=""/>
        <dsp:cNvSpPr/>
      </dsp:nvSpPr>
      <dsp:spPr>
        <a:xfrm>
          <a:off x="2351484" y="1451570"/>
          <a:ext cx="1857374" cy="1160859"/>
        </a:xfrm>
        <a:prstGeom prst="roundRect">
          <a:avLst>
            <a:gd name="adj" fmla="val 10000"/>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0" i="0" kern="1200" dirty="0" err="1">
              <a:latin typeface="HelveticaNeueLT Pro 43 LtEx"/>
              <a:cs typeface="HelveticaNeueLT Pro 43 LtEx"/>
            </a:rPr>
            <a:t>Transcriptome</a:t>
          </a:r>
          <a:r>
            <a:rPr lang="en-US" sz="2100" b="0" i="0" kern="1200" dirty="0">
              <a:latin typeface="HelveticaNeueLT Pro 43 LtEx"/>
              <a:cs typeface="HelveticaNeueLT Pro 43 LtEx"/>
            </a:rPr>
            <a:t> Assembly</a:t>
          </a:r>
        </a:p>
      </dsp:txBody>
      <dsp:txXfrm>
        <a:off x="2385484" y="1485570"/>
        <a:ext cx="1789374" cy="1092859"/>
      </dsp:txXfrm>
    </dsp:sp>
    <dsp:sp modelId="{F162852B-0C16-4946-8F7C-ADF4FB067FA8}">
      <dsp:nvSpPr>
        <dsp:cNvPr id="0" name=""/>
        <dsp:cNvSpPr/>
      </dsp:nvSpPr>
      <dsp:spPr>
        <a:xfrm>
          <a:off x="2182579" y="1160859"/>
          <a:ext cx="168905" cy="2322214"/>
        </a:xfrm>
        <a:custGeom>
          <a:avLst/>
          <a:gdLst/>
          <a:ahLst/>
          <a:cxnLst/>
          <a:rect l="0" t="0" r="0" b="0"/>
          <a:pathLst>
            <a:path>
              <a:moveTo>
                <a:pt x="0" y="0"/>
              </a:moveTo>
              <a:lnTo>
                <a:pt x="0" y="2322214"/>
              </a:lnTo>
              <a:lnTo>
                <a:pt x="168905" y="2322214"/>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C9EAF4-9F7F-6849-8D34-0A94EF9E11C0}">
      <dsp:nvSpPr>
        <dsp:cNvPr id="0" name=""/>
        <dsp:cNvSpPr/>
      </dsp:nvSpPr>
      <dsp:spPr>
        <a:xfrm>
          <a:off x="2351484" y="2902644"/>
          <a:ext cx="1857374" cy="1160859"/>
        </a:xfrm>
        <a:prstGeom prst="roundRect">
          <a:avLst>
            <a:gd name="adj" fmla="val 10000"/>
          </a:avLst>
        </a:prstGeom>
        <a:solidFill>
          <a:schemeClr val="accent2"/>
        </a:solidFill>
        <a:ln w="10000" cap="flat" cmpd="sng" algn="ctr">
          <a:solidFill>
            <a:schemeClr val="accent2"/>
          </a:solidFill>
          <a:prstDash val="solid"/>
        </a:ln>
        <a:effectLst>
          <a:outerShdw blurRad="38100" dist="300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0" i="0" kern="1200" dirty="0">
              <a:latin typeface="HelveticaNeueLT Pro 43 LtEx"/>
              <a:cs typeface="HelveticaNeueLT Pro 43 LtEx"/>
            </a:rPr>
            <a:t>Differential Expression</a:t>
          </a:r>
        </a:p>
      </dsp:txBody>
      <dsp:txXfrm>
        <a:off x="2385484" y="2936644"/>
        <a:ext cx="1789374" cy="10928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D8EFD4-EDB3-0741-8B14-1A5DA86E9F2A}" type="datetimeFigureOut">
              <a:rPr lang="en-US" smtClean="0"/>
              <a:t>9/3/18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3A0C4-72E2-9643-B1B5-0F2C969C46A6}" type="slidenum">
              <a:rPr lang="en-US" smtClean="0"/>
              <a:t>‹#›</a:t>
            </a:fld>
            <a:endParaRPr lang="en-US"/>
          </a:p>
        </p:txBody>
      </p:sp>
    </p:spTree>
    <p:extLst>
      <p:ext uri="{BB962C8B-B14F-4D97-AF65-F5344CB8AC3E}">
        <p14:creationId xmlns:p14="http://schemas.microsoft.com/office/powerpoint/2010/main" val="2101866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5BB8FF7-868F-404A-B524-81B892D44D84}" type="slidenum">
              <a:rPr lang="de-DE"/>
              <a:pPr>
                <a:defRPr/>
              </a:pPr>
              <a:t>‹#›</a:t>
            </a:fld>
            <a:endParaRPr lang="de-DE"/>
          </a:p>
        </p:txBody>
      </p:sp>
    </p:spTree>
    <p:extLst>
      <p:ext uri="{BB962C8B-B14F-4D97-AF65-F5344CB8AC3E}">
        <p14:creationId xmlns:p14="http://schemas.microsoft.com/office/powerpoint/2010/main" val="27929905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Geneva" pitchFamily="-65" charset="0"/>
        <a:cs typeface="Geneva" pitchFamily="-65" charset="0"/>
      </a:defRPr>
    </a:lvl1pPr>
    <a:lvl2pPr marL="457200" algn="l" rtl="0" eaLnBrk="0" fontAlgn="base" hangingPunct="0">
      <a:spcBef>
        <a:spcPct val="30000"/>
      </a:spcBef>
      <a:spcAft>
        <a:spcPct val="0"/>
      </a:spcAft>
      <a:defRPr sz="1200" kern="1200">
        <a:solidFill>
          <a:schemeClr val="tx1"/>
        </a:solidFill>
        <a:latin typeface="Arial" pitchFamily="-65" charset="0"/>
        <a:ea typeface="Geneva" pitchFamily="-65" charset="0"/>
        <a:cs typeface="Geneva" pitchFamily="-65" charset="0"/>
      </a:defRPr>
    </a:lvl2pPr>
    <a:lvl3pPr marL="914400" algn="l" rtl="0" eaLnBrk="0" fontAlgn="base" hangingPunct="0">
      <a:spcBef>
        <a:spcPct val="30000"/>
      </a:spcBef>
      <a:spcAft>
        <a:spcPct val="0"/>
      </a:spcAft>
      <a:defRPr sz="1200" kern="1200">
        <a:solidFill>
          <a:schemeClr val="tx1"/>
        </a:solidFill>
        <a:latin typeface="Arial" pitchFamily="-65" charset="0"/>
        <a:ea typeface="Geneva" pitchFamily="-65" charset="0"/>
        <a:cs typeface="Geneva" pitchFamily="-65" charset="0"/>
      </a:defRPr>
    </a:lvl3pPr>
    <a:lvl4pPr marL="1371600" algn="l" rtl="0" eaLnBrk="0" fontAlgn="base" hangingPunct="0">
      <a:spcBef>
        <a:spcPct val="30000"/>
      </a:spcBef>
      <a:spcAft>
        <a:spcPct val="0"/>
      </a:spcAft>
      <a:defRPr sz="1200" kern="1200">
        <a:solidFill>
          <a:schemeClr val="tx1"/>
        </a:solidFill>
        <a:latin typeface="Arial" pitchFamily="-65" charset="0"/>
        <a:ea typeface="Geneva" pitchFamily="-65" charset="0"/>
        <a:cs typeface="Geneva" pitchFamily="-65" charset="0"/>
      </a:defRPr>
    </a:lvl4pPr>
    <a:lvl5pPr marL="1828800" algn="l" rtl="0" eaLnBrk="0" fontAlgn="base" hangingPunct="0">
      <a:spcBef>
        <a:spcPct val="30000"/>
      </a:spcBef>
      <a:spcAft>
        <a:spcPct val="0"/>
      </a:spcAft>
      <a:defRPr sz="1200" kern="1200">
        <a:solidFill>
          <a:schemeClr val="tx1"/>
        </a:solidFill>
        <a:latin typeface="Arial" pitchFamily="-65" charset="0"/>
        <a:ea typeface="Geneva" pitchFamily="-65" charset="0"/>
        <a:cs typeface="Geneva"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200" dirty="0" err="1">
                <a:solidFill>
                  <a:srgbClr val="000000"/>
                </a:solidFill>
                <a:latin typeface="Arial" charset="0"/>
                <a:ea typeface="Geneva" charset="0"/>
                <a:cs typeface="Geneva" charset="0"/>
              </a:rPr>
              <a:t>snoRNAs</a:t>
            </a:r>
            <a:r>
              <a:rPr lang="en-US" sz="2200" dirty="0">
                <a:solidFill>
                  <a:srgbClr val="000000"/>
                </a:solidFill>
                <a:latin typeface="Arial" charset="0"/>
                <a:ea typeface="Geneva" charset="0"/>
                <a:cs typeface="Geneva" charset="0"/>
              </a:rPr>
              <a:t> (synthesized by RNA polymerase II).</a:t>
            </a:r>
          </a:p>
          <a:p>
            <a:r>
              <a:rPr lang="en-US" sz="1200" dirty="0" err="1">
                <a:solidFill>
                  <a:srgbClr val="000000"/>
                </a:solidFill>
                <a:latin typeface="Arial" charset="0"/>
                <a:ea typeface="Geneva" charset="0"/>
                <a:cs typeface="Geneva" charset="0"/>
              </a:rPr>
              <a:t>histone</a:t>
            </a:r>
            <a:r>
              <a:rPr lang="en-US" sz="1200" dirty="0">
                <a:solidFill>
                  <a:srgbClr val="000000"/>
                </a:solidFill>
                <a:latin typeface="Arial" charset="0"/>
                <a:ea typeface="Geneva" charset="0"/>
                <a:cs typeface="Geneva" charset="0"/>
              </a:rPr>
              <a:t> mRNAs (generated by RNA polymerase II)</a:t>
            </a:r>
          </a:p>
          <a:p>
            <a:r>
              <a:rPr lang="en-US" sz="1200" dirty="0">
                <a:solidFill>
                  <a:srgbClr val="000000"/>
                </a:solidFill>
                <a:latin typeface="Arial" charset="0"/>
                <a:ea typeface="Geneva" charset="0"/>
                <a:cs typeface="Geneva" charset="0"/>
              </a:rPr>
              <a:t>small </a:t>
            </a:r>
            <a:r>
              <a:rPr lang="en-US" sz="1200" dirty="0" err="1">
                <a:solidFill>
                  <a:srgbClr val="000000"/>
                </a:solidFill>
                <a:latin typeface="Arial" charset="0"/>
                <a:ea typeface="Geneva" charset="0"/>
                <a:cs typeface="Geneva" charset="0"/>
              </a:rPr>
              <a:t>RNAs</a:t>
            </a:r>
            <a:r>
              <a:rPr lang="en-US" sz="1200" dirty="0">
                <a:solidFill>
                  <a:srgbClr val="000000"/>
                </a:solidFill>
                <a:latin typeface="Arial" charset="0"/>
                <a:ea typeface="Geneva" charset="0"/>
                <a:cs typeface="Geneva" charset="0"/>
              </a:rPr>
              <a:t> generated by RNA polymerase III</a:t>
            </a:r>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9</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439621-7F7D-3F49-A865-C6B88CF7AC88}" type="slidenum">
              <a:rPr lang="en-US"/>
              <a:pPr/>
              <a:t>35</a:t>
            </a:fld>
            <a:endParaRPr lang="en-US"/>
          </a:p>
        </p:txBody>
      </p:sp>
      <p:sp>
        <p:nvSpPr>
          <p:cNvPr id="7884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1046350" y="4352637"/>
            <a:ext cx="4769503" cy="34766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56447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C0EC153-0671-B345-A3AF-EC67D66B4DA1}" type="slidenum">
              <a:rPr lang="en-US"/>
              <a:pPr/>
              <a:t>36</a:t>
            </a:fld>
            <a:endParaRPr lang="en-US"/>
          </a:p>
        </p:txBody>
      </p:sp>
      <p:sp>
        <p:nvSpPr>
          <p:cNvPr id="7987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1046350" y="4352637"/>
            <a:ext cx="4769503" cy="34766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60206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B65CB1B-CFEF-E446-AE7C-A3714DE04091}" type="slidenum">
              <a:rPr lang="en-US"/>
              <a:pPr/>
              <a:t>37</a:t>
            </a:fld>
            <a:endParaRPr lang="en-US"/>
          </a:p>
        </p:txBody>
      </p:sp>
      <p:sp>
        <p:nvSpPr>
          <p:cNvPr id="8192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bwMode="auto">
          <a:xfrm>
            <a:off x="1046350" y="4352637"/>
            <a:ext cx="4769503" cy="34766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8164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0A3AB0-0B02-C34B-A67E-00B53842B2A0}" type="slidenum">
              <a:rPr lang="en-US"/>
              <a:pPr/>
              <a:t>38</a:t>
            </a:fld>
            <a:endParaRPr lang="en-US"/>
          </a:p>
        </p:txBody>
      </p:sp>
      <p:sp>
        <p:nvSpPr>
          <p:cNvPr id="829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bwMode="auto">
          <a:xfrm>
            <a:off x="1046350" y="4352637"/>
            <a:ext cx="4769503" cy="34766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36179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44</a:t>
            </a:fld>
            <a:endParaRPr lang="de-DE"/>
          </a:p>
        </p:txBody>
      </p:sp>
    </p:spTree>
    <p:extLst>
      <p:ext uri="{BB962C8B-B14F-4D97-AF65-F5344CB8AC3E}">
        <p14:creationId xmlns:p14="http://schemas.microsoft.com/office/powerpoint/2010/main" val="70119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46</a:t>
            </a:fld>
            <a:endParaRPr lang="de-DE"/>
          </a:p>
        </p:txBody>
      </p:sp>
    </p:spTree>
    <p:extLst>
      <p:ext uri="{BB962C8B-B14F-4D97-AF65-F5344CB8AC3E}">
        <p14:creationId xmlns:p14="http://schemas.microsoft.com/office/powerpoint/2010/main" val="47754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48</a:t>
            </a:fld>
            <a:endParaRPr lang="de-DE"/>
          </a:p>
        </p:txBody>
      </p:sp>
    </p:spTree>
    <p:extLst>
      <p:ext uri="{BB962C8B-B14F-4D97-AF65-F5344CB8AC3E}">
        <p14:creationId xmlns:p14="http://schemas.microsoft.com/office/powerpoint/2010/main" val="78826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49</a:t>
            </a:fld>
            <a:endParaRPr lang="de-DE"/>
          </a:p>
        </p:txBody>
      </p:sp>
    </p:spTree>
    <p:extLst>
      <p:ext uri="{BB962C8B-B14F-4D97-AF65-F5344CB8AC3E}">
        <p14:creationId xmlns:p14="http://schemas.microsoft.com/office/powerpoint/2010/main" val="242710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50</a:t>
            </a:fld>
            <a:endParaRPr lang="de-DE"/>
          </a:p>
        </p:txBody>
      </p:sp>
    </p:spTree>
    <p:extLst>
      <p:ext uri="{BB962C8B-B14F-4D97-AF65-F5344CB8AC3E}">
        <p14:creationId xmlns:p14="http://schemas.microsoft.com/office/powerpoint/2010/main" val="9699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51</a:t>
            </a:fld>
            <a:endParaRPr lang="de-DE"/>
          </a:p>
        </p:txBody>
      </p:sp>
    </p:spTree>
    <p:extLst>
      <p:ext uri="{BB962C8B-B14F-4D97-AF65-F5344CB8AC3E}">
        <p14:creationId xmlns:p14="http://schemas.microsoft.com/office/powerpoint/2010/main" val="104762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a:ea typeface="ＭＳ Ｐゴシック" charset="-128"/>
                <a:cs typeface="ＭＳ Ｐゴシック" charset="-128"/>
              </a:rPr>
              <a:t>Popy T magnetic beads used for polyA selection</a:t>
            </a:r>
          </a:p>
          <a:p>
            <a:r>
              <a:rPr lang="en-US">
                <a:ea typeface="ＭＳ Ｐゴシック" charset="-128"/>
                <a:cs typeface="ＭＳ Ｐゴシック" charset="-128"/>
              </a:rPr>
              <a:t>RNA Mg and heat ; alkaline hydrolysis or nebulization)  hydrojet - 200 – 500bp and cDNA fragmentation (DNase I treatment or sonication).</a:t>
            </a:r>
          </a:p>
          <a:p>
            <a:r>
              <a:rPr lang="en-US">
                <a:ea typeface="ＭＳ Ｐゴシック" charset="-128"/>
                <a:cs typeface="ＭＳ Ｐゴシック" charset="-128"/>
              </a:rPr>
              <a:t>End repair  after RT, addd A, adaptor ( contain seq  compliment  to the oligo in the flowcells and seq primer site)</a:t>
            </a:r>
          </a:p>
        </p:txBody>
      </p:sp>
      <p:sp>
        <p:nvSpPr>
          <p:cNvPr id="38916" name="Slide Number Placeholder 3"/>
          <p:cNvSpPr>
            <a:spLocks noGrp="1"/>
          </p:cNvSpPr>
          <p:nvPr>
            <p:ph type="sldNum" sz="quarter" idx="5"/>
          </p:nvPr>
        </p:nvSpPr>
        <p:spPr bwMode="auto">
          <a:noFill/>
          <a:ln>
            <a:miter lim="800000"/>
            <a:headEnd/>
            <a:tailEnd/>
          </a:ln>
        </p:spPr>
        <p:txBody>
          <a:bodyPr/>
          <a:lstStyle/>
          <a:p>
            <a:fld id="{BD11BCC4-B00A-444B-B6E9-F872D63260FC}" type="slidenum">
              <a:rPr lang="en-US" smtClean="0"/>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52</a:t>
            </a:fld>
            <a:endParaRPr lang="de-DE"/>
          </a:p>
        </p:txBody>
      </p:sp>
    </p:spTree>
    <p:extLst>
      <p:ext uri="{BB962C8B-B14F-4D97-AF65-F5344CB8AC3E}">
        <p14:creationId xmlns:p14="http://schemas.microsoft.com/office/powerpoint/2010/main" val="150395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53</a:t>
            </a:fld>
            <a:endParaRPr lang="de-DE"/>
          </a:p>
        </p:txBody>
      </p:sp>
    </p:spTree>
    <p:extLst>
      <p:ext uri="{BB962C8B-B14F-4D97-AF65-F5344CB8AC3E}">
        <p14:creationId xmlns:p14="http://schemas.microsoft.com/office/powerpoint/2010/main" val="1489362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54</a:t>
            </a:fld>
            <a:endParaRPr lang="de-DE"/>
          </a:p>
        </p:txBody>
      </p:sp>
    </p:spTree>
    <p:extLst>
      <p:ext uri="{BB962C8B-B14F-4D97-AF65-F5344CB8AC3E}">
        <p14:creationId xmlns:p14="http://schemas.microsoft.com/office/powerpoint/2010/main" val="3271673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55</a:t>
            </a:fld>
            <a:endParaRPr lang="de-DE"/>
          </a:p>
        </p:txBody>
      </p:sp>
    </p:spTree>
    <p:extLst>
      <p:ext uri="{BB962C8B-B14F-4D97-AF65-F5344CB8AC3E}">
        <p14:creationId xmlns:p14="http://schemas.microsoft.com/office/powerpoint/2010/main" val="30132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56</a:t>
            </a:fld>
            <a:endParaRPr lang="de-DE"/>
          </a:p>
        </p:txBody>
      </p:sp>
    </p:spTree>
    <p:extLst>
      <p:ext uri="{BB962C8B-B14F-4D97-AF65-F5344CB8AC3E}">
        <p14:creationId xmlns:p14="http://schemas.microsoft.com/office/powerpoint/2010/main" val="2476148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57</a:t>
            </a:fld>
            <a:endParaRPr lang="de-DE"/>
          </a:p>
        </p:txBody>
      </p:sp>
    </p:spTree>
    <p:extLst>
      <p:ext uri="{BB962C8B-B14F-4D97-AF65-F5344CB8AC3E}">
        <p14:creationId xmlns:p14="http://schemas.microsoft.com/office/powerpoint/2010/main" val="187729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58</a:t>
            </a:fld>
            <a:endParaRPr lang="de-DE"/>
          </a:p>
        </p:txBody>
      </p:sp>
    </p:spTree>
    <p:extLst>
      <p:ext uri="{BB962C8B-B14F-4D97-AF65-F5344CB8AC3E}">
        <p14:creationId xmlns:p14="http://schemas.microsoft.com/office/powerpoint/2010/main" val="3722470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that is, whether it is greater than what would be expected just due to natural random variation.</a:t>
            </a:r>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59</a:t>
            </a:fld>
            <a:endParaRPr lang="de-DE"/>
          </a:p>
        </p:txBody>
      </p:sp>
    </p:spTree>
    <p:extLst>
      <p:ext uri="{BB962C8B-B14F-4D97-AF65-F5344CB8AC3E}">
        <p14:creationId xmlns:p14="http://schemas.microsoft.com/office/powerpoint/2010/main" val="3501842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BB8FF7-868F-404A-B524-81B892D44D84}" type="slidenum">
              <a:rPr lang="de-DE" smtClean="0"/>
              <a:pPr>
                <a:defRPr/>
              </a:pPr>
              <a:t>60</a:t>
            </a:fld>
            <a:endParaRPr lang="de-DE"/>
          </a:p>
        </p:txBody>
      </p:sp>
    </p:spTree>
    <p:extLst>
      <p:ext uri="{BB962C8B-B14F-4D97-AF65-F5344CB8AC3E}">
        <p14:creationId xmlns:p14="http://schemas.microsoft.com/office/powerpoint/2010/main" val="773395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n</a:t>
            </a:r>
            <a:r>
              <a:rPr lang="en-US" dirty="0"/>
              <a:t> practice, we do not know the parameters </a:t>
            </a:r>
            <a:r>
              <a:rPr lang="en-US" dirty="0" err="1"/>
              <a:t>μij</a:t>
            </a:r>
            <a:r>
              <a:rPr lang="en-US" dirty="0"/>
              <a:t> and </a:t>
            </a:r>
            <a:r>
              <a:rPr lang="en-US" dirty="0" err="1"/>
              <a:t></a:t>
            </a:r>
            <a:r>
              <a:rPr lang="en-US" dirty="0"/>
              <a:t> 2 , and we need to estimate them from the data.</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Count data follows a Poisson distribution. However, Poisson assumes that the mean equals the variance/dispersion (</a:t>
            </a:r>
            <a:r>
              <a:rPr lang="en-US" dirty="0" err="1"/>
              <a:t>μ</a:t>
            </a:r>
            <a:r>
              <a:rPr lang="en-US" dirty="0"/>
              <a:t> = σ2). However, in </a:t>
            </a:r>
            <a:r>
              <a:rPr lang="en-US" dirty="0" err="1"/>
              <a:t>RNAseq</a:t>
            </a:r>
            <a:r>
              <a:rPr lang="en-US" dirty="0"/>
              <a:t> data, genes with larger mean counts tend to show greater variance, which is described as the </a:t>
            </a:r>
            <a:r>
              <a:rPr lang="en-US" dirty="0" err="1"/>
              <a:t>overdispersion</a:t>
            </a:r>
            <a:r>
              <a:rPr lang="en-US" dirty="0"/>
              <a:t> problem.</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65</a:t>
            </a:fld>
            <a:endParaRPr lang="de-DE"/>
          </a:p>
        </p:txBody>
      </p:sp>
    </p:spTree>
    <p:extLst>
      <p:ext uri="{BB962C8B-B14F-4D97-AF65-F5344CB8AC3E}">
        <p14:creationId xmlns:p14="http://schemas.microsoft.com/office/powerpoint/2010/main" val="27300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defRPr/>
            </a:pPr>
            <a:r>
              <a:rPr lang="es-ES" dirty="0" err="1">
                <a:cs typeface="+mn-cs"/>
              </a:rPr>
              <a:t>Now</a:t>
            </a:r>
            <a:r>
              <a:rPr lang="es-ES" dirty="0">
                <a:cs typeface="+mn-cs"/>
              </a:rPr>
              <a:t> </a:t>
            </a:r>
            <a:r>
              <a:rPr lang="es-ES" dirty="0" err="1">
                <a:cs typeface="+mn-cs"/>
              </a:rPr>
              <a:t>it’s</a:t>
            </a:r>
            <a:r>
              <a:rPr lang="es-ES" dirty="0">
                <a:cs typeface="+mn-cs"/>
              </a:rPr>
              <a:t> </a:t>
            </a:r>
            <a:r>
              <a:rPr lang="es-ES" dirty="0" err="1">
                <a:cs typeface="+mn-cs"/>
              </a:rPr>
              <a:t>important</a:t>
            </a:r>
            <a:r>
              <a:rPr lang="es-ES" dirty="0">
                <a:cs typeface="+mn-cs"/>
              </a:rPr>
              <a:t> </a:t>
            </a:r>
            <a:r>
              <a:rPr lang="es-ES" dirty="0" err="1">
                <a:cs typeface="+mn-cs"/>
              </a:rPr>
              <a:t>to</a:t>
            </a:r>
            <a:r>
              <a:rPr lang="es-ES" dirty="0">
                <a:cs typeface="+mn-cs"/>
              </a:rPr>
              <a:t> </a:t>
            </a:r>
            <a:r>
              <a:rPr lang="es-ES" dirty="0" err="1">
                <a:cs typeface="+mn-cs"/>
              </a:rPr>
              <a:t>distinguish</a:t>
            </a:r>
            <a:r>
              <a:rPr lang="es-ES" dirty="0">
                <a:cs typeface="+mn-cs"/>
              </a:rPr>
              <a:t> </a:t>
            </a:r>
            <a:r>
              <a:rPr lang="es-ES" dirty="0" err="1">
                <a:cs typeface="+mn-cs"/>
              </a:rPr>
              <a:t>between</a:t>
            </a:r>
            <a:r>
              <a:rPr lang="es-ES" dirty="0">
                <a:cs typeface="+mn-cs"/>
              </a:rPr>
              <a:t> SE and PE data</a:t>
            </a:r>
          </a:p>
          <a:p>
            <a:pPr eaLnBrk="1" hangingPunct="1">
              <a:defRPr/>
            </a:pPr>
            <a:r>
              <a:rPr lang="es-ES" dirty="0">
                <a:cs typeface="+mn-cs"/>
              </a:rPr>
              <a:t>SE data </a:t>
            </a:r>
            <a:r>
              <a:rPr lang="es-ES" dirty="0" err="1">
                <a:cs typeface="+mn-cs"/>
              </a:rPr>
              <a:t>is</a:t>
            </a:r>
            <a:r>
              <a:rPr lang="es-ES" dirty="0">
                <a:cs typeface="+mn-cs"/>
              </a:rPr>
              <a:t> </a:t>
            </a:r>
            <a:r>
              <a:rPr lang="es-ES" dirty="0" err="1">
                <a:cs typeface="+mn-cs"/>
              </a:rPr>
              <a:t>generated</a:t>
            </a:r>
            <a:r>
              <a:rPr lang="es-ES" dirty="0">
                <a:cs typeface="+mn-cs"/>
              </a:rPr>
              <a:t> </a:t>
            </a:r>
            <a:r>
              <a:rPr lang="es-ES" dirty="0" err="1">
                <a:cs typeface="+mn-cs"/>
              </a:rPr>
              <a:t>just</a:t>
            </a:r>
            <a:r>
              <a:rPr lang="es-ES" dirty="0">
                <a:cs typeface="+mn-cs"/>
              </a:rPr>
              <a:t> as </a:t>
            </a:r>
            <a:r>
              <a:rPr lang="es-ES" dirty="0" err="1">
                <a:cs typeface="+mn-cs"/>
              </a:rPr>
              <a:t>we</a:t>
            </a:r>
            <a:r>
              <a:rPr lang="es-ES" dirty="0">
                <a:cs typeface="+mn-cs"/>
              </a:rPr>
              <a:t> </a:t>
            </a:r>
            <a:r>
              <a:rPr lang="es-ES" dirty="0" err="1">
                <a:cs typeface="+mn-cs"/>
              </a:rPr>
              <a:t>described</a:t>
            </a:r>
            <a:endParaRPr lang="es-ES" dirty="0">
              <a:cs typeface="+mn-cs"/>
            </a:endParaRPr>
          </a:p>
          <a:p>
            <a:pPr eaLnBrk="1" hangingPunct="1">
              <a:defRPr/>
            </a:pPr>
            <a:r>
              <a:rPr lang="es-ES" dirty="0" err="1">
                <a:cs typeface="+mn-cs"/>
              </a:rPr>
              <a:t>The</a:t>
            </a:r>
            <a:r>
              <a:rPr lang="es-ES" dirty="0">
                <a:cs typeface="+mn-cs"/>
              </a:rPr>
              <a:t> </a:t>
            </a:r>
            <a:r>
              <a:rPr lang="es-ES" dirty="0" err="1">
                <a:cs typeface="+mn-cs"/>
              </a:rPr>
              <a:t>main</a:t>
            </a:r>
            <a:r>
              <a:rPr lang="es-ES" dirty="0">
                <a:cs typeface="+mn-cs"/>
              </a:rPr>
              <a:t> </a:t>
            </a:r>
            <a:r>
              <a:rPr lang="es-ES" dirty="0" err="1">
                <a:cs typeface="+mn-cs"/>
              </a:rPr>
              <a:t>difference</a:t>
            </a:r>
            <a:r>
              <a:rPr lang="es-ES" dirty="0">
                <a:cs typeface="+mn-cs"/>
              </a:rPr>
              <a:t> </a:t>
            </a:r>
            <a:r>
              <a:rPr lang="es-ES" dirty="0" err="1">
                <a:cs typeface="+mn-cs"/>
              </a:rPr>
              <a:t>with</a:t>
            </a:r>
            <a:r>
              <a:rPr lang="es-ES" dirty="0">
                <a:cs typeface="+mn-cs"/>
              </a:rPr>
              <a:t> PE </a:t>
            </a:r>
            <a:r>
              <a:rPr lang="es-ES" dirty="0" err="1">
                <a:cs typeface="+mn-cs"/>
              </a:rPr>
              <a:t>is</a:t>
            </a:r>
            <a:r>
              <a:rPr lang="es-ES" dirty="0">
                <a:cs typeface="+mn-cs"/>
              </a:rPr>
              <a:t> </a:t>
            </a:r>
            <a:r>
              <a:rPr lang="es-ES" dirty="0" err="1">
                <a:cs typeface="+mn-cs"/>
              </a:rPr>
              <a:t>that</a:t>
            </a:r>
            <a:r>
              <a:rPr lang="es-ES" dirty="0">
                <a:cs typeface="+mn-cs"/>
              </a:rPr>
              <a:t> </a:t>
            </a:r>
            <a:r>
              <a:rPr lang="es-ES" dirty="0" err="1">
                <a:cs typeface="+mn-cs"/>
              </a:rPr>
              <a:t>here</a:t>
            </a:r>
            <a:r>
              <a:rPr lang="es-ES" dirty="0">
                <a:cs typeface="+mn-cs"/>
              </a:rPr>
              <a:t> </a:t>
            </a:r>
            <a:r>
              <a:rPr lang="es-ES" dirty="0" err="1">
                <a:cs typeface="+mn-cs"/>
              </a:rPr>
              <a:t>we</a:t>
            </a:r>
            <a:r>
              <a:rPr lang="es-ES" dirty="0">
                <a:cs typeface="+mn-cs"/>
              </a:rPr>
              <a:t> are </a:t>
            </a:r>
            <a:r>
              <a:rPr lang="es-ES" dirty="0" err="1">
                <a:cs typeface="+mn-cs"/>
              </a:rPr>
              <a:t>using</a:t>
            </a:r>
            <a:r>
              <a:rPr lang="es-ES" dirty="0">
                <a:cs typeface="+mn-cs"/>
              </a:rPr>
              <a:t> </a:t>
            </a:r>
            <a:r>
              <a:rPr lang="es-ES" dirty="0" err="1">
                <a:cs typeface="+mn-cs"/>
              </a:rPr>
              <a:t>two</a:t>
            </a:r>
            <a:r>
              <a:rPr lang="es-ES" dirty="0">
                <a:cs typeface="+mn-cs"/>
              </a:rPr>
              <a:t> </a:t>
            </a:r>
            <a:r>
              <a:rPr lang="es-ES" dirty="0" err="1">
                <a:cs typeface="+mn-cs"/>
              </a:rPr>
              <a:t>different</a:t>
            </a:r>
            <a:r>
              <a:rPr lang="es-ES" dirty="0">
                <a:cs typeface="+mn-cs"/>
              </a:rPr>
              <a:t> </a:t>
            </a:r>
            <a:r>
              <a:rPr lang="es-ES" dirty="0" err="1">
                <a:cs typeface="+mn-cs"/>
              </a:rPr>
              <a:t>adaptors</a:t>
            </a:r>
            <a:endParaRPr lang="es-ES" dirty="0">
              <a:cs typeface="+mn-cs"/>
            </a:endParaRPr>
          </a:p>
          <a:p>
            <a:pPr eaLnBrk="1" hangingPunct="1">
              <a:defRPr/>
            </a:pPr>
            <a:r>
              <a:rPr lang="es-ES" dirty="0">
                <a:cs typeface="+mn-cs"/>
              </a:rPr>
              <a:t>And </a:t>
            </a:r>
            <a:r>
              <a:rPr lang="es-ES" dirty="0" err="1">
                <a:cs typeface="+mn-cs"/>
              </a:rPr>
              <a:t>we</a:t>
            </a:r>
            <a:r>
              <a:rPr lang="es-ES" dirty="0">
                <a:cs typeface="+mn-cs"/>
              </a:rPr>
              <a:t> are </a:t>
            </a:r>
            <a:r>
              <a:rPr lang="es-ES" dirty="0" err="1">
                <a:cs typeface="+mn-cs"/>
              </a:rPr>
              <a:t>sequencing</a:t>
            </a:r>
            <a:r>
              <a:rPr lang="es-ES" dirty="0">
                <a:cs typeface="+mn-cs"/>
              </a:rPr>
              <a:t> </a:t>
            </a:r>
            <a:r>
              <a:rPr lang="es-ES" dirty="0" err="1">
                <a:cs typeface="+mn-cs"/>
              </a:rPr>
              <a:t>the</a:t>
            </a:r>
            <a:r>
              <a:rPr lang="es-ES" dirty="0">
                <a:cs typeface="+mn-cs"/>
              </a:rPr>
              <a:t> </a:t>
            </a:r>
            <a:r>
              <a:rPr lang="es-ES" dirty="0" err="1">
                <a:cs typeface="+mn-cs"/>
              </a:rPr>
              <a:t>molecule</a:t>
            </a:r>
            <a:r>
              <a:rPr lang="es-ES" dirty="0">
                <a:cs typeface="+mn-cs"/>
              </a:rPr>
              <a:t> </a:t>
            </a:r>
            <a:r>
              <a:rPr lang="es-ES" dirty="0" err="1">
                <a:cs typeface="+mn-cs"/>
              </a:rPr>
              <a:t>from</a:t>
            </a:r>
            <a:r>
              <a:rPr lang="es-ES" dirty="0">
                <a:cs typeface="+mn-cs"/>
              </a:rPr>
              <a:t> </a:t>
            </a:r>
            <a:r>
              <a:rPr lang="es-ES" dirty="0" err="1">
                <a:cs typeface="+mn-cs"/>
              </a:rPr>
              <a:t>both</a:t>
            </a:r>
            <a:r>
              <a:rPr lang="es-ES" dirty="0">
                <a:cs typeface="+mn-cs"/>
              </a:rPr>
              <a:t> </a:t>
            </a:r>
            <a:r>
              <a:rPr lang="es-ES" dirty="0" err="1">
                <a:cs typeface="+mn-cs"/>
              </a:rPr>
              <a:t>ends</a:t>
            </a:r>
            <a:r>
              <a:rPr lang="es-ES" dirty="0">
                <a:cs typeface="+mn-cs"/>
              </a:rPr>
              <a:t> (and </a:t>
            </a:r>
            <a:r>
              <a:rPr lang="es-ES" dirty="0" err="1">
                <a:cs typeface="+mn-cs"/>
              </a:rPr>
              <a:t>we</a:t>
            </a:r>
            <a:r>
              <a:rPr lang="es-ES" dirty="0">
                <a:cs typeface="+mn-cs"/>
              </a:rPr>
              <a:t> </a:t>
            </a:r>
            <a:r>
              <a:rPr lang="es-ES" dirty="0" err="1">
                <a:cs typeface="+mn-cs"/>
              </a:rPr>
              <a:t>know</a:t>
            </a:r>
            <a:r>
              <a:rPr lang="es-ES" dirty="0">
                <a:cs typeface="+mn-cs"/>
              </a:rPr>
              <a:t> </a:t>
            </a:r>
            <a:r>
              <a:rPr lang="es-ES" dirty="0" err="1">
                <a:cs typeface="+mn-cs"/>
              </a:rPr>
              <a:t>which</a:t>
            </a:r>
            <a:r>
              <a:rPr lang="es-ES" dirty="0">
                <a:cs typeface="+mn-cs"/>
              </a:rPr>
              <a:t> </a:t>
            </a:r>
            <a:r>
              <a:rPr lang="es-ES" dirty="0" err="1">
                <a:cs typeface="+mn-cs"/>
              </a:rPr>
              <a:t>end</a:t>
            </a:r>
            <a:r>
              <a:rPr lang="es-ES" dirty="0">
                <a:cs typeface="+mn-cs"/>
              </a:rPr>
              <a:t> </a:t>
            </a:r>
            <a:r>
              <a:rPr lang="es-ES" dirty="0" err="1">
                <a:cs typeface="+mn-cs"/>
              </a:rPr>
              <a:t>is</a:t>
            </a:r>
            <a:r>
              <a:rPr lang="es-ES" dirty="0">
                <a:cs typeface="+mn-cs"/>
              </a:rPr>
              <a:t>)</a:t>
            </a:r>
          </a:p>
          <a:p>
            <a:pPr eaLnBrk="1" hangingPunct="1">
              <a:defRPr/>
            </a:pPr>
            <a:r>
              <a:rPr lang="es-ES" dirty="0" err="1">
                <a:cs typeface="+mn-cs"/>
              </a:rPr>
              <a:t>This</a:t>
            </a:r>
            <a:r>
              <a:rPr lang="es-ES" dirty="0">
                <a:cs typeface="+mn-cs"/>
              </a:rPr>
              <a:t> has </a:t>
            </a:r>
            <a:r>
              <a:rPr lang="es-ES" dirty="0" err="1">
                <a:cs typeface="+mn-cs"/>
              </a:rPr>
              <a:t>the</a:t>
            </a:r>
            <a:r>
              <a:rPr lang="es-ES" dirty="0">
                <a:cs typeface="+mn-cs"/>
              </a:rPr>
              <a:t> </a:t>
            </a:r>
            <a:r>
              <a:rPr lang="es-ES" dirty="0" err="1">
                <a:cs typeface="+mn-cs"/>
              </a:rPr>
              <a:t>main</a:t>
            </a:r>
            <a:r>
              <a:rPr lang="es-ES" dirty="0">
                <a:cs typeface="+mn-cs"/>
              </a:rPr>
              <a:t> </a:t>
            </a:r>
            <a:r>
              <a:rPr lang="es-ES" dirty="0" err="1">
                <a:cs typeface="+mn-cs"/>
              </a:rPr>
              <a:t>advatage</a:t>
            </a:r>
            <a:r>
              <a:rPr lang="es-ES" dirty="0">
                <a:cs typeface="+mn-cs"/>
              </a:rPr>
              <a:t> </a:t>
            </a:r>
            <a:r>
              <a:rPr lang="es-ES" dirty="0" err="1">
                <a:cs typeface="+mn-cs"/>
              </a:rPr>
              <a:t>that</a:t>
            </a:r>
            <a:r>
              <a:rPr lang="es-ES" dirty="0">
                <a:cs typeface="+mn-cs"/>
              </a:rPr>
              <a:t> </a:t>
            </a:r>
            <a:r>
              <a:rPr lang="es-ES" dirty="0" err="1">
                <a:cs typeface="+mn-cs"/>
              </a:rPr>
              <a:t>we</a:t>
            </a:r>
            <a:r>
              <a:rPr lang="es-ES" dirty="0">
                <a:cs typeface="+mn-cs"/>
              </a:rPr>
              <a:t> can </a:t>
            </a:r>
            <a:r>
              <a:rPr lang="es-ES" dirty="0" err="1">
                <a:cs typeface="+mn-cs"/>
              </a:rPr>
              <a:t>obtain</a:t>
            </a:r>
            <a:r>
              <a:rPr lang="es-ES" dirty="0">
                <a:cs typeface="+mn-cs"/>
              </a:rPr>
              <a:t> more </a:t>
            </a:r>
            <a:r>
              <a:rPr lang="es-ES" dirty="0" err="1">
                <a:cs typeface="+mn-cs"/>
              </a:rPr>
              <a:t>information</a:t>
            </a:r>
            <a:r>
              <a:rPr lang="es-ES" dirty="0">
                <a:cs typeface="+mn-cs"/>
              </a:rPr>
              <a:t> </a:t>
            </a:r>
            <a:r>
              <a:rPr lang="es-ES" dirty="0" err="1">
                <a:cs typeface="+mn-cs"/>
              </a:rPr>
              <a:t>without</a:t>
            </a:r>
            <a:r>
              <a:rPr lang="es-ES" dirty="0">
                <a:cs typeface="+mn-cs"/>
              </a:rPr>
              <a:t> </a:t>
            </a:r>
            <a:r>
              <a:rPr lang="es-ES" dirty="0" err="1">
                <a:cs typeface="+mn-cs"/>
              </a:rPr>
              <a:t>having</a:t>
            </a:r>
            <a:r>
              <a:rPr lang="es-ES" dirty="0">
                <a:cs typeface="+mn-cs"/>
              </a:rPr>
              <a:t> </a:t>
            </a:r>
            <a:r>
              <a:rPr lang="es-ES" dirty="0" err="1">
                <a:cs typeface="+mn-cs"/>
              </a:rPr>
              <a:t>to</a:t>
            </a:r>
            <a:r>
              <a:rPr lang="es-ES" dirty="0">
                <a:cs typeface="+mn-cs"/>
              </a:rPr>
              <a:t> </a:t>
            </a:r>
            <a:r>
              <a:rPr lang="es-ES" dirty="0" err="1">
                <a:cs typeface="+mn-cs"/>
              </a:rPr>
              <a:t>sequence</a:t>
            </a:r>
            <a:r>
              <a:rPr lang="es-ES" dirty="0">
                <a:cs typeface="+mn-cs"/>
              </a:rPr>
              <a:t> </a:t>
            </a:r>
            <a:r>
              <a:rPr lang="es-ES" dirty="0" err="1">
                <a:cs typeface="+mn-cs"/>
              </a:rPr>
              <a:t>longer</a:t>
            </a:r>
            <a:r>
              <a:rPr lang="es-ES" dirty="0">
                <a:cs typeface="+mn-cs"/>
              </a:rPr>
              <a:t> </a:t>
            </a:r>
            <a:r>
              <a:rPr lang="es-ES" dirty="0" err="1">
                <a:cs typeface="+mn-cs"/>
              </a:rPr>
              <a:t>reads</a:t>
            </a:r>
            <a:endParaRPr lang="es-ES" dirty="0">
              <a:cs typeface="+mn-cs"/>
            </a:endParaRPr>
          </a:p>
          <a:p>
            <a:pPr eaLnBrk="1" hangingPunct="1">
              <a:defRPr/>
            </a:pPr>
            <a:endParaRPr lang="es-ES" dirty="0">
              <a:cs typeface="+mn-cs"/>
            </a:endParaRPr>
          </a:p>
          <a:p>
            <a:pPr eaLnBrk="1" hangingPunct="1">
              <a:defRPr/>
            </a:pPr>
            <a:r>
              <a:rPr lang="es-ES" dirty="0" err="1">
                <a:cs typeface="+mn-cs"/>
              </a:rPr>
              <a:t>For</a:t>
            </a:r>
            <a:r>
              <a:rPr lang="es-ES" dirty="0">
                <a:cs typeface="+mn-cs"/>
              </a:rPr>
              <a:t> RNA-</a:t>
            </a:r>
            <a:r>
              <a:rPr lang="es-ES" dirty="0" err="1">
                <a:cs typeface="+mn-cs"/>
              </a:rPr>
              <a:t>seq</a:t>
            </a:r>
            <a:r>
              <a:rPr lang="es-ES" dirty="0">
                <a:cs typeface="+mn-cs"/>
              </a:rPr>
              <a:t> </a:t>
            </a:r>
            <a:r>
              <a:rPr lang="es-ES" dirty="0" err="1">
                <a:cs typeface="+mn-cs"/>
              </a:rPr>
              <a:t>though</a:t>
            </a:r>
            <a:r>
              <a:rPr lang="es-ES" dirty="0">
                <a:cs typeface="+mn-cs"/>
              </a:rPr>
              <a:t> PE data </a:t>
            </a:r>
            <a:r>
              <a:rPr lang="es-ES" dirty="0" err="1">
                <a:cs typeface="+mn-cs"/>
              </a:rPr>
              <a:t>provides</a:t>
            </a:r>
            <a:r>
              <a:rPr lang="es-ES" dirty="0">
                <a:cs typeface="+mn-cs"/>
              </a:rPr>
              <a:t> more </a:t>
            </a:r>
            <a:r>
              <a:rPr lang="es-ES" dirty="0" err="1">
                <a:cs typeface="+mn-cs"/>
              </a:rPr>
              <a:t>information</a:t>
            </a:r>
            <a:r>
              <a:rPr lang="es-ES" dirty="0">
                <a:cs typeface="+mn-cs"/>
              </a:rPr>
              <a:t>: </a:t>
            </a:r>
            <a:r>
              <a:rPr lang="es-ES" dirty="0" err="1">
                <a:cs typeface="+mn-cs"/>
              </a:rPr>
              <a:t>splicing</a:t>
            </a:r>
            <a:r>
              <a:rPr lang="es-ES" dirty="0">
                <a:cs typeface="+mn-cs"/>
              </a:rPr>
              <a:t> </a:t>
            </a:r>
            <a:r>
              <a:rPr lang="es-ES" dirty="0" err="1">
                <a:cs typeface="+mn-cs"/>
              </a:rPr>
              <a:t>events</a:t>
            </a:r>
            <a:endParaRPr lang="es-ES" dirty="0">
              <a:cs typeface="+mn-cs"/>
            </a:endParaRPr>
          </a:p>
          <a:p>
            <a:pPr eaLnBrk="1" hangingPunct="1">
              <a:defRPr/>
            </a:pPr>
            <a:r>
              <a:rPr lang="es-ES" dirty="0" err="1">
                <a:cs typeface="+mn-cs"/>
              </a:rPr>
              <a:t>Also</a:t>
            </a:r>
            <a:r>
              <a:rPr lang="es-ES" dirty="0">
                <a:cs typeface="+mn-cs"/>
              </a:rPr>
              <a:t>, </a:t>
            </a:r>
            <a:r>
              <a:rPr lang="es-ES" dirty="0" err="1">
                <a:cs typeface="+mn-cs"/>
              </a:rPr>
              <a:t>for</a:t>
            </a:r>
            <a:r>
              <a:rPr lang="es-ES" dirty="0">
                <a:cs typeface="+mn-cs"/>
              </a:rPr>
              <a:t> DNA-</a:t>
            </a:r>
            <a:r>
              <a:rPr lang="es-ES" dirty="0" err="1">
                <a:cs typeface="+mn-cs"/>
              </a:rPr>
              <a:t>seq</a:t>
            </a:r>
            <a:r>
              <a:rPr lang="es-ES" dirty="0">
                <a:cs typeface="+mn-cs"/>
              </a:rPr>
              <a:t>, </a:t>
            </a:r>
            <a:r>
              <a:rPr lang="es-ES" dirty="0" err="1">
                <a:cs typeface="+mn-cs"/>
              </a:rPr>
              <a:t>SVs</a:t>
            </a:r>
            <a:endParaRPr lang="es-ES" dirty="0">
              <a:cs typeface="+mn-cs"/>
            </a:endParaRPr>
          </a:p>
          <a:p>
            <a:pPr eaLnBrk="1" hangingPunct="1">
              <a:defRPr/>
            </a:pPr>
            <a:endParaRPr lang="es-ES" dirty="0">
              <a:cs typeface="+mn-cs"/>
            </a:endParaRPr>
          </a:p>
          <a:p>
            <a:pPr eaLnBrk="1" hangingPunct="1">
              <a:defRPr/>
            </a:pPr>
            <a:endParaRPr lang="es-ES" dirty="0">
              <a:cs typeface="+mn-cs"/>
            </a:endParaRPr>
          </a:p>
          <a:p>
            <a:pPr eaLnBrk="1" hangingPunct="1">
              <a:defRPr/>
            </a:pPr>
            <a:r>
              <a:rPr lang="es-ES" dirty="0">
                <a:cs typeface="+mn-cs"/>
              </a:rPr>
              <a:t>In </a:t>
            </a:r>
            <a:r>
              <a:rPr lang="es-ES" dirty="0" err="1">
                <a:cs typeface="+mn-cs"/>
              </a:rPr>
              <a:t>terms</a:t>
            </a:r>
            <a:r>
              <a:rPr lang="es-ES" dirty="0">
                <a:cs typeface="+mn-cs"/>
              </a:rPr>
              <a:t> of output, </a:t>
            </a:r>
            <a:r>
              <a:rPr lang="es-ES" dirty="0" err="1">
                <a:cs typeface="+mn-cs"/>
              </a:rPr>
              <a:t>different</a:t>
            </a:r>
            <a:r>
              <a:rPr lang="es-ES" dirty="0">
                <a:cs typeface="+mn-cs"/>
              </a:rPr>
              <a:t> </a:t>
            </a:r>
            <a:r>
              <a:rPr lang="es-ES" dirty="0" err="1">
                <a:cs typeface="+mn-cs"/>
              </a:rPr>
              <a:t>fastq</a:t>
            </a:r>
            <a:r>
              <a:rPr lang="es-ES" dirty="0">
                <a:cs typeface="+mn-cs"/>
              </a:rPr>
              <a:t> files</a:t>
            </a:r>
          </a:p>
          <a:p>
            <a:pPr eaLnBrk="1" hangingPunct="1">
              <a:defRPr/>
            </a:pPr>
            <a:r>
              <a:rPr lang="es-ES" dirty="0" err="1">
                <a:cs typeface="+mn-cs"/>
              </a:rPr>
              <a:t>Read</a:t>
            </a:r>
            <a:r>
              <a:rPr lang="es-ES" dirty="0">
                <a:cs typeface="+mn-cs"/>
              </a:rPr>
              <a:t> </a:t>
            </a:r>
            <a:r>
              <a:rPr lang="es-ES" dirty="0" err="1">
                <a:cs typeface="+mn-cs"/>
              </a:rPr>
              <a:t>names</a:t>
            </a:r>
            <a:endParaRPr lang="es-ES" dirty="0">
              <a:cs typeface="+mn-cs"/>
            </a:endParaRPr>
          </a:p>
          <a:p>
            <a:pPr eaLnBrk="1" hangingPunct="1">
              <a:defRPr/>
            </a:pPr>
            <a:r>
              <a:rPr lang="es-ES" dirty="0" err="1">
                <a:cs typeface="+mn-cs"/>
              </a:rPr>
              <a:t>Although</a:t>
            </a:r>
            <a:r>
              <a:rPr lang="es-ES" dirty="0">
                <a:cs typeface="+mn-cs"/>
              </a:rPr>
              <a:t> </a:t>
            </a:r>
            <a:r>
              <a:rPr lang="es-ES" dirty="0" err="1">
                <a:cs typeface="+mn-cs"/>
              </a:rPr>
              <a:t>the</a:t>
            </a:r>
            <a:r>
              <a:rPr lang="es-ES" dirty="0">
                <a:cs typeface="+mn-cs"/>
              </a:rPr>
              <a:t> pipeline </a:t>
            </a:r>
            <a:r>
              <a:rPr lang="es-ES" dirty="0" err="1">
                <a:cs typeface="+mn-cs"/>
              </a:rPr>
              <a:t>is</a:t>
            </a:r>
            <a:r>
              <a:rPr lang="es-ES" dirty="0">
                <a:cs typeface="+mn-cs"/>
              </a:rPr>
              <a:t> </a:t>
            </a:r>
            <a:r>
              <a:rPr lang="es-ES" dirty="0" err="1">
                <a:cs typeface="+mn-cs"/>
              </a:rPr>
              <a:t>the</a:t>
            </a:r>
            <a:r>
              <a:rPr lang="es-ES" dirty="0">
                <a:cs typeface="+mn-cs"/>
              </a:rPr>
              <a:t> </a:t>
            </a:r>
            <a:r>
              <a:rPr lang="es-ES" dirty="0" err="1">
                <a:cs typeface="+mn-cs"/>
              </a:rPr>
              <a:t>same</a:t>
            </a:r>
            <a:r>
              <a:rPr lang="es-ES" dirty="0">
                <a:cs typeface="+mn-cs"/>
              </a:rPr>
              <a:t>, </a:t>
            </a:r>
            <a:r>
              <a:rPr lang="es-ES" dirty="0" err="1">
                <a:cs typeface="+mn-cs"/>
              </a:rPr>
              <a:t>we’ll</a:t>
            </a:r>
            <a:r>
              <a:rPr lang="es-ES" dirty="0">
                <a:cs typeface="+mn-cs"/>
              </a:rPr>
              <a:t> </a:t>
            </a:r>
            <a:r>
              <a:rPr lang="es-ES" dirty="0" err="1">
                <a:cs typeface="+mn-cs"/>
              </a:rPr>
              <a:t>probably</a:t>
            </a:r>
            <a:r>
              <a:rPr lang="es-ES" dirty="0">
                <a:cs typeface="+mn-cs"/>
              </a:rPr>
              <a:t> </a:t>
            </a:r>
            <a:r>
              <a:rPr lang="es-ES" dirty="0" err="1">
                <a:cs typeface="+mn-cs"/>
              </a:rPr>
              <a:t>have</a:t>
            </a:r>
            <a:r>
              <a:rPr lang="es-ES" dirty="0">
                <a:cs typeface="+mn-cs"/>
              </a:rPr>
              <a:t> </a:t>
            </a:r>
            <a:r>
              <a:rPr lang="es-ES" dirty="0" err="1">
                <a:cs typeface="+mn-cs"/>
              </a:rPr>
              <a:t>to</a:t>
            </a:r>
            <a:r>
              <a:rPr lang="es-ES" dirty="0">
                <a:cs typeface="+mn-cs"/>
              </a:rPr>
              <a:t> </a:t>
            </a:r>
            <a:r>
              <a:rPr lang="es-ES" dirty="0" err="1">
                <a:cs typeface="+mn-cs"/>
              </a:rPr>
              <a:t>hange</a:t>
            </a:r>
            <a:r>
              <a:rPr lang="es-ES" dirty="0">
                <a:cs typeface="+mn-cs"/>
              </a:rPr>
              <a:t> </a:t>
            </a:r>
            <a:r>
              <a:rPr lang="es-ES" dirty="0" err="1">
                <a:cs typeface="+mn-cs"/>
              </a:rPr>
              <a:t>some</a:t>
            </a:r>
            <a:r>
              <a:rPr lang="es-ES" dirty="0">
                <a:cs typeface="+mn-cs"/>
              </a:rPr>
              <a:t> </a:t>
            </a:r>
            <a:r>
              <a:rPr lang="es-ES" dirty="0" err="1">
                <a:cs typeface="+mn-cs"/>
              </a:rPr>
              <a:t>options</a:t>
            </a:r>
            <a:r>
              <a:rPr lang="es-ES" dirty="0">
                <a:cs typeface="+mn-cs"/>
              </a:rPr>
              <a:t> in </a:t>
            </a:r>
            <a:r>
              <a:rPr lang="es-ES" dirty="0" err="1">
                <a:cs typeface="+mn-cs"/>
              </a:rPr>
              <a:t>the</a:t>
            </a:r>
            <a:r>
              <a:rPr lang="es-ES" dirty="0">
                <a:cs typeface="+mn-cs"/>
              </a:rPr>
              <a:t> software </a:t>
            </a:r>
            <a:r>
              <a:rPr lang="es-ES" dirty="0" err="1">
                <a:cs typeface="+mn-cs"/>
              </a:rPr>
              <a:t>we</a:t>
            </a:r>
            <a:r>
              <a:rPr lang="es-ES" dirty="0">
                <a:cs typeface="+mn-cs"/>
              </a:rPr>
              <a:t> </a:t>
            </a:r>
            <a:r>
              <a:rPr lang="es-ES" dirty="0" err="1">
                <a:cs typeface="+mn-cs"/>
              </a:rPr>
              <a:t>execute</a:t>
            </a:r>
            <a:r>
              <a:rPr lang="es-ES" dirty="0">
                <a:cs typeface="+mn-cs"/>
              </a:rPr>
              <a:t>, as </a:t>
            </a:r>
            <a:r>
              <a:rPr lang="es-ES" dirty="0" err="1">
                <a:cs typeface="+mn-cs"/>
              </a:rPr>
              <a:t>we’ll</a:t>
            </a:r>
            <a:r>
              <a:rPr lang="es-ES" dirty="0">
                <a:cs typeface="+mn-cs"/>
              </a:rPr>
              <a:t> </a:t>
            </a:r>
            <a:r>
              <a:rPr lang="es-ES" dirty="0" err="1">
                <a:cs typeface="+mn-cs"/>
              </a:rPr>
              <a:t>see</a:t>
            </a:r>
            <a:endParaRPr lang="es-E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 calculated through a method that is analogous to a Fisher's exact test, using a 2x2 contingency table, but instead of assuming that the probabilities follow a </a:t>
            </a:r>
            <a:r>
              <a:rPr lang="en-US" dirty="0" err="1"/>
              <a:t>hypergeometric</a:t>
            </a:r>
            <a:r>
              <a:rPr lang="en-US" dirty="0"/>
              <a:t> distribution, they </a:t>
            </a:r>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67</a:t>
            </a:fld>
            <a:endParaRPr lang="de-DE"/>
          </a:p>
        </p:txBody>
      </p:sp>
    </p:spTree>
    <p:extLst>
      <p:ext uri="{BB962C8B-B14F-4D97-AF65-F5344CB8AC3E}">
        <p14:creationId xmlns:p14="http://schemas.microsoft.com/office/powerpoint/2010/main" val="102637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*What is a flow</a:t>
            </a:r>
            <a:r>
              <a:rPr lang="en-GB" baseline="0" dirty="0"/>
              <a:t> cell, what is a lane</a:t>
            </a:r>
          </a:p>
          <a:p>
            <a:endParaRPr lang="en-GB" dirty="0"/>
          </a:p>
          <a:p>
            <a:r>
              <a:rPr lang="en-GB" dirty="0"/>
              <a:t>Imagine we have 4 samples, and we want to generate 8</a:t>
            </a:r>
            <a:r>
              <a:rPr lang="en-GB" baseline="0" dirty="0"/>
              <a:t> replicates for each of them</a:t>
            </a:r>
          </a:p>
          <a:p>
            <a:r>
              <a:rPr lang="en-GB" dirty="0"/>
              <a:t>One of the first experimental designs that might come to our</a:t>
            </a:r>
            <a:r>
              <a:rPr lang="en-GB" baseline="0" dirty="0"/>
              <a:t> mind is this one: 1 flow cell for each sample</a:t>
            </a:r>
          </a:p>
          <a:p>
            <a:endParaRPr lang="en-GB" baseline="0" dirty="0"/>
          </a:p>
          <a:p>
            <a:r>
              <a:rPr lang="en-GB" baseline="0" dirty="0"/>
              <a:t>This is a very dangerous design, because if we were to perform DE analysis on its results,</a:t>
            </a:r>
          </a:p>
          <a:p>
            <a:r>
              <a:rPr lang="es-ES" baseline="0" dirty="0"/>
              <a:t>W</a:t>
            </a:r>
            <a:r>
              <a:rPr lang="en-GB" baseline="0" dirty="0"/>
              <a:t>e wouldn’t be sure if the differences that we detect are because of the conditions or because of the fact that the samples were sequenced separately</a:t>
            </a:r>
          </a:p>
          <a:p>
            <a:r>
              <a:rPr lang="en-GB" baseline="0" dirty="0"/>
              <a:t>In other words, we are introducing a bias and making our </a:t>
            </a:r>
            <a:r>
              <a:rPr lang="en-GB" baseline="0" dirty="0" err="1"/>
              <a:t>lifes</a:t>
            </a:r>
            <a:r>
              <a:rPr lang="en-GB" baseline="0" dirty="0"/>
              <a:t> more difficult</a:t>
            </a:r>
            <a:endParaRPr lang="en-GB" dirty="0"/>
          </a:p>
        </p:txBody>
      </p:sp>
    </p:spTree>
    <p:extLst>
      <p:ext uri="{BB962C8B-B14F-4D97-AF65-F5344CB8AC3E}">
        <p14:creationId xmlns:p14="http://schemas.microsoft.com/office/powerpoint/2010/main" val="183297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*What is a flow</a:t>
            </a:r>
            <a:r>
              <a:rPr lang="en-GB" baseline="0" dirty="0"/>
              <a:t> cell, what is a lane</a:t>
            </a:r>
          </a:p>
          <a:p>
            <a:endParaRPr lang="en-GB" dirty="0"/>
          </a:p>
          <a:p>
            <a:r>
              <a:rPr lang="en-GB" dirty="0"/>
              <a:t>Imagine we have 4 samples, and we want to generate 8</a:t>
            </a:r>
            <a:r>
              <a:rPr lang="en-GB" baseline="0" dirty="0"/>
              <a:t> replicates for each of them</a:t>
            </a:r>
          </a:p>
          <a:p>
            <a:r>
              <a:rPr lang="en-GB" dirty="0"/>
              <a:t>One of the first experimental designs that might come to our</a:t>
            </a:r>
            <a:r>
              <a:rPr lang="en-GB" baseline="0" dirty="0"/>
              <a:t> mind is this one: 1 flow cell for each sample</a:t>
            </a:r>
          </a:p>
          <a:p>
            <a:endParaRPr lang="en-GB" baseline="0" dirty="0"/>
          </a:p>
          <a:p>
            <a:r>
              <a:rPr lang="en-GB" baseline="0" dirty="0"/>
              <a:t>This is a very dangerous design, because if we were to perform DE analysis on its results,</a:t>
            </a:r>
          </a:p>
          <a:p>
            <a:r>
              <a:rPr lang="es-ES" baseline="0" dirty="0"/>
              <a:t>W</a:t>
            </a:r>
            <a:r>
              <a:rPr lang="en-GB" baseline="0" dirty="0"/>
              <a:t>e wouldn’t be sure if the differences that we detect are because of the conditions or because of the fact that the samples were sequenced separately</a:t>
            </a:r>
          </a:p>
          <a:p>
            <a:r>
              <a:rPr lang="en-GB" baseline="0" dirty="0"/>
              <a:t>In other words, we are introducing a bias and making our </a:t>
            </a:r>
            <a:r>
              <a:rPr lang="en-GB" baseline="0" dirty="0" err="1"/>
              <a:t>lifes</a:t>
            </a:r>
            <a:r>
              <a:rPr lang="en-GB" baseline="0" dirty="0"/>
              <a:t> more difficult</a:t>
            </a:r>
            <a:endParaRPr lang="en-GB" dirty="0"/>
          </a:p>
        </p:txBody>
      </p:sp>
    </p:spTree>
    <p:extLst>
      <p:ext uri="{BB962C8B-B14F-4D97-AF65-F5344CB8AC3E}">
        <p14:creationId xmlns:p14="http://schemas.microsoft.com/office/powerpoint/2010/main" val="183297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*What is a flow</a:t>
            </a:r>
            <a:r>
              <a:rPr lang="en-GB" baseline="0" dirty="0"/>
              <a:t> cell, what is a lane</a:t>
            </a:r>
          </a:p>
          <a:p>
            <a:endParaRPr lang="en-GB" dirty="0"/>
          </a:p>
          <a:p>
            <a:r>
              <a:rPr lang="en-GB" dirty="0"/>
              <a:t>Imagine we have 4 samples, and we want to generate 8</a:t>
            </a:r>
            <a:r>
              <a:rPr lang="en-GB" baseline="0" dirty="0"/>
              <a:t> replicates for each of them</a:t>
            </a:r>
          </a:p>
          <a:p>
            <a:r>
              <a:rPr lang="en-GB" dirty="0"/>
              <a:t>One of the first experimental designs that might come to our</a:t>
            </a:r>
            <a:r>
              <a:rPr lang="en-GB" baseline="0" dirty="0"/>
              <a:t> mind is this one: 1 flow cell for each sample</a:t>
            </a:r>
          </a:p>
          <a:p>
            <a:endParaRPr lang="en-GB" baseline="0" dirty="0"/>
          </a:p>
          <a:p>
            <a:r>
              <a:rPr lang="en-GB" baseline="0" dirty="0"/>
              <a:t>This is a very dangerous design, because if we were to perform DE analysis on its results,</a:t>
            </a:r>
          </a:p>
          <a:p>
            <a:r>
              <a:rPr lang="es-ES" baseline="0" dirty="0"/>
              <a:t>W</a:t>
            </a:r>
            <a:r>
              <a:rPr lang="en-GB" baseline="0" dirty="0"/>
              <a:t>e wouldn’t be sure if the differences that we detect are because of the conditions or because of the fact that the samples were sequenced separately</a:t>
            </a:r>
          </a:p>
          <a:p>
            <a:r>
              <a:rPr lang="en-GB" baseline="0" dirty="0"/>
              <a:t>In other words, we are introducing a bias and making our </a:t>
            </a:r>
            <a:r>
              <a:rPr lang="en-GB" baseline="0" dirty="0" err="1"/>
              <a:t>lifes</a:t>
            </a:r>
            <a:r>
              <a:rPr lang="en-GB" baseline="0" dirty="0"/>
              <a:t> more difficult</a:t>
            </a:r>
            <a:endParaRPr lang="en-GB" dirty="0"/>
          </a:p>
        </p:txBody>
      </p:sp>
    </p:spTree>
    <p:extLst>
      <p:ext uri="{BB962C8B-B14F-4D97-AF65-F5344CB8AC3E}">
        <p14:creationId xmlns:p14="http://schemas.microsoft.com/office/powerpoint/2010/main" val="183297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A more correct approach would be this</a:t>
            </a:r>
            <a:r>
              <a:rPr lang="en-GB" baseline="0" dirty="0"/>
              <a:t> one, in which the replicates have been randomly distributed across the 4 flow cells</a:t>
            </a:r>
          </a:p>
          <a:p>
            <a:endParaRPr lang="en-GB" baseline="0" dirty="0"/>
          </a:p>
          <a:p>
            <a:r>
              <a:rPr lang="en-GB" baseline="0" dirty="0"/>
              <a:t>However, if we want to be very picky and have a closer look, we can still see that there might be a lane effect.</a:t>
            </a:r>
          </a:p>
          <a:p>
            <a:r>
              <a:rPr lang="en-GB" baseline="0" dirty="0"/>
              <a:t>For example, </a:t>
            </a:r>
          </a:p>
          <a:p>
            <a:r>
              <a:rPr lang="es-ES" baseline="0" dirty="0"/>
              <a:t>B</a:t>
            </a:r>
            <a:r>
              <a:rPr lang="en-GB" baseline="0" dirty="0" err="1"/>
              <a:t>lue</a:t>
            </a:r>
            <a:r>
              <a:rPr lang="en-GB" baseline="0" dirty="0"/>
              <a:t> 1 and 5 </a:t>
            </a:r>
            <a:r>
              <a:rPr lang="en-GB" baseline="0" dirty="0" err="1"/>
              <a:t>vs</a:t>
            </a:r>
            <a:r>
              <a:rPr lang="en-GB" baseline="0" dirty="0"/>
              <a:t> 2 and 6 </a:t>
            </a:r>
            <a:r>
              <a:rPr lang="es-ES" baseline="0" dirty="0"/>
              <a:t>–</a:t>
            </a:r>
            <a:r>
              <a:rPr lang="en-GB" baseline="0" dirty="0"/>
              <a:t> are the differences due to the conditions or to the different lane within the flow cell?</a:t>
            </a:r>
            <a:endParaRPr lang="en-GB" dirty="0"/>
          </a:p>
        </p:txBody>
      </p:sp>
    </p:spTree>
    <p:extLst>
      <p:ext uri="{BB962C8B-B14F-4D97-AF65-F5344CB8AC3E}">
        <p14:creationId xmlns:p14="http://schemas.microsoft.com/office/powerpoint/2010/main" val="6662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a:t>
            </a:r>
            <a:r>
              <a:rPr lang="en-US" dirty="0"/>
              <a:t>n</a:t>
            </a:r>
            <a:r>
              <a:rPr lang="en-US" baseline="0" dirty="0"/>
              <a:t> even better experimental design would be this one</a:t>
            </a:r>
          </a:p>
          <a:p>
            <a:r>
              <a:rPr lang="es-ES" baseline="0" dirty="0"/>
              <a:t>B</a:t>
            </a:r>
            <a:r>
              <a:rPr lang="en-US" baseline="0" dirty="0" err="1"/>
              <a:t>arcode</a:t>
            </a:r>
            <a:r>
              <a:rPr lang="en-US" baseline="0" dirty="0"/>
              <a:t> all the samples and let them cover all the lanes in all the </a:t>
            </a:r>
            <a:r>
              <a:rPr lang="en-US" baseline="0" dirty="0" err="1"/>
              <a:t>flowcells</a:t>
            </a:r>
            <a:endParaRPr lang="en-US" baseline="0" dirty="0"/>
          </a:p>
          <a:p>
            <a:endParaRPr lang="en-US" dirty="0"/>
          </a:p>
        </p:txBody>
      </p:sp>
    </p:spTree>
    <p:extLst>
      <p:ext uri="{BB962C8B-B14F-4D97-AF65-F5344CB8AC3E}">
        <p14:creationId xmlns:p14="http://schemas.microsoft.com/office/powerpoint/2010/main" val="36071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CBE86C-10F0-EF47-B68B-6296EF19963B}" type="slidenum">
              <a:rPr lang="en-US"/>
              <a:pPr/>
              <a:t>33</a:t>
            </a:fld>
            <a:endParaRPr lang="en-US"/>
          </a:p>
        </p:txBody>
      </p:sp>
      <p:sp>
        <p:nvSpPr>
          <p:cNvPr id="7782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1046350" y="4352637"/>
            <a:ext cx="4769503" cy="34766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18404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a:defRPr/>
            </a:pPr>
            <a:r>
              <a:rPr lang="en-GB"/>
              <a:t>15/05/2015</a:t>
            </a:r>
            <a:endParaRPr lang="de-DE"/>
          </a:p>
        </p:txBody>
      </p:sp>
    </p:spTree>
    <p:extLst>
      <p:ext uri="{BB962C8B-B14F-4D97-AF65-F5344CB8AC3E}">
        <p14:creationId xmlns:p14="http://schemas.microsoft.com/office/powerpoint/2010/main" val="31120626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399"/>
            <a:ext cx="7315200" cy="1127125"/>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53985F2A-CA26-5B4D-9C30-A10ACFD57043}" type="slidenum">
              <a:rPr lang="de-DE" smtClean="0"/>
              <a:pPr>
                <a:defRPr/>
              </a:pPr>
              <a:t>‹#›</a:t>
            </a:fld>
            <a:endParaRPr lang="de-DE"/>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a:t>Drag picture to placeholder or click icon to add</a:t>
            </a:r>
            <a:endParaRPr kumimoji="0" lang="en-US" dirty="0"/>
          </a:p>
        </p:txBody>
      </p:sp>
    </p:spTree>
    <p:extLst>
      <p:ext uri="{BB962C8B-B14F-4D97-AF65-F5344CB8AC3E}">
        <p14:creationId xmlns:p14="http://schemas.microsoft.com/office/powerpoint/2010/main" val="1632005474"/>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6" name="Slide Number Placeholder 5"/>
          <p:cNvSpPr>
            <a:spLocks noGrp="1"/>
          </p:cNvSpPr>
          <p:nvPr>
            <p:ph type="sldNum" sz="quarter" idx="12"/>
          </p:nvPr>
        </p:nvSpPr>
        <p:spPr/>
        <p:txBody>
          <a:bodyPr/>
          <a:lstStyle/>
          <a:p>
            <a:pPr>
              <a:defRPr/>
            </a:pPr>
            <a:fld id="{0559EE07-1E99-824D-8234-5519F0CE731F}" type="slidenum">
              <a:rPr lang="de-DE" smtClean="0"/>
              <a:pPr>
                <a:defRPr/>
              </a:pPr>
              <a:t>‹#›</a:t>
            </a:fld>
            <a:endParaRPr lang="de-DE"/>
          </a:p>
        </p:txBody>
      </p:sp>
    </p:spTree>
    <p:extLst>
      <p:ext uri="{BB962C8B-B14F-4D97-AF65-F5344CB8AC3E}">
        <p14:creationId xmlns:p14="http://schemas.microsoft.com/office/powerpoint/2010/main" val="391733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6003926"/>
          </a:xfrm>
        </p:spPr>
        <p:txBody>
          <a:bodyPr vert="eaVert"/>
          <a:lstStyle/>
          <a:p>
            <a:r>
              <a:rPr kumimoji="0" lang="en-GB"/>
              <a:t>Click to edit Master title style</a:t>
            </a:r>
            <a:endParaRPr kumimoji="0" lang="en-US"/>
          </a:p>
        </p:txBody>
      </p:sp>
      <p:sp>
        <p:nvSpPr>
          <p:cNvPr id="3" name="Vertical Text Placeholder 2"/>
          <p:cNvSpPr>
            <a:spLocks noGrp="1"/>
          </p:cNvSpPr>
          <p:nvPr>
            <p:ph type="body" orient="vert" idx="1"/>
          </p:nvPr>
        </p:nvSpPr>
        <p:spPr>
          <a:xfrm>
            <a:off x="457200" y="609599"/>
            <a:ext cx="5562600" cy="6003927"/>
          </a:xfrm>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790822B8-281C-184D-84A2-ADAE0F905A12}" type="slidenum">
              <a:rPr lang="de-DE" smtClean="0"/>
              <a:pPr>
                <a:defRPr/>
              </a:pPr>
              <a:t>‹#›</a:t>
            </a:fld>
            <a:endParaRPr lang="de-DE"/>
          </a:p>
        </p:txBody>
      </p:sp>
    </p:spTree>
    <p:extLst>
      <p:ext uri="{BB962C8B-B14F-4D97-AF65-F5344CB8AC3E}">
        <p14:creationId xmlns:p14="http://schemas.microsoft.com/office/powerpoint/2010/main" val="132957416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liennummernplatzhalter 3"/>
          <p:cNvSpPr>
            <a:spLocks noGrp="1"/>
          </p:cNvSpPr>
          <p:nvPr>
            <p:ph type="sldNum" sz="quarter" idx="10"/>
          </p:nvPr>
        </p:nvSpPr>
        <p:spPr/>
        <p:txBody>
          <a:bodyPr/>
          <a:lstStyle/>
          <a:p>
            <a:pPr>
              <a:defRPr/>
            </a:pPr>
            <a:fld id="{53985F2A-CA26-5B4D-9C30-A10ACFD57043}" type="slidenum">
              <a:rPr lang="de-DE" smtClean="0"/>
              <a:pPr>
                <a:defRPr/>
              </a:pPr>
              <a:t>‹#›</a:t>
            </a:fld>
            <a:endParaRPr lang="de-DE"/>
          </a:p>
        </p:txBody>
      </p:sp>
    </p:spTree>
    <p:extLst>
      <p:ext uri="{BB962C8B-B14F-4D97-AF65-F5344CB8AC3E}">
        <p14:creationId xmlns:p14="http://schemas.microsoft.com/office/powerpoint/2010/main" val="1646493383"/>
      </p:ext>
    </p:extLst>
  </p:cSld>
  <p:clrMapOvr>
    <a:masterClrMapping/>
  </p:clrMapOvr>
  <p:transition>
    <p:cut/>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762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533400" y="1219200"/>
            <a:ext cx="4000500" cy="538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lipArt Placeholder 3"/>
          <p:cNvSpPr>
            <a:spLocks noGrp="1"/>
          </p:cNvSpPr>
          <p:nvPr>
            <p:ph type="clipArt" sz="half" idx="2"/>
          </p:nvPr>
        </p:nvSpPr>
        <p:spPr>
          <a:xfrm>
            <a:off x="4686300" y="1219200"/>
            <a:ext cx="4000500" cy="5384800"/>
          </a:xfrm>
        </p:spPr>
        <p:txBody>
          <a:bodyPr/>
          <a:lstStyle/>
          <a:p>
            <a:pPr lvl="0"/>
            <a:r>
              <a:rPr lang="en-GB" noProof="0"/>
              <a:t>Click icon to add clip art</a:t>
            </a:r>
            <a:endParaRPr lang="en-US" noProof="0"/>
          </a:p>
        </p:txBody>
      </p:sp>
      <p:sp>
        <p:nvSpPr>
          <p:cNvPr id="8" name="Slide Number Placeholder 5"/>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457200" rtl="0" eaLnBrk="1" latinLnBrk="0" hangingPunct="1">
              <a:defRPr kumimoji="0" sz="14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1B8468-43CF-2345-89EA-AE3AFD59F2FA}" type="slidenum">
              <a:rPr lang="en-US" smtClean="0"/>
              <a:pPr/>
              <a:t>‹#›</a:t>
            </a:fld>
            <a:endParaRPr lang="en-US"/>
          </a:p>
        </p:txBody>
      </p:sp>
    </p:spTree>
    <p:extLst>
      <p:ext uri="{BB962C8B-B14F-4D97-AF65-F5344CB8AC3E}">
        <p14:creationId xmlns:p14="http://schemas.microsoft.com/office/powerpoint/2010/main" val="54707446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a:xfrm>
            <a:off x="533400" y="1219200"/>
            <a:ext cx="3898900" cy="5341382"/>
          </a:xfrm>
        </p:spPr>
        <p:txBody>
          <a:bodyPr/>
          <a:lstStyle>
            <a:lvl1pPr marL="457200" marR="0"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lvl1pPr>
            <a:lvl2pPr marL="640080" marR="0" indent="-274320" algn="l" defTabSz="914400" rtl="0" eaLnBrk="1" fontAlgn="auto" latinLnBrk="0" hangingPunct="1">
              <a:lnSpc>
                <a:spcPct val="100000"/>
              </a:lnSpc>
              <a:spcBef>
                <a:spcPts val="550"/>
              </a:spcBef>
              <a:spcAft>
                <a:spcPts val="0"/>
              </a:spcAft>
              <a:buClr>
                <a:srgbClr val="8C73D0"/>
              </a:buClr>
              <a:buSzPct val="120000"/>
              <a:buFont typeface="Wingdings" charset="2"/>
              <a:buChar char="§"/>
              <a:tabLst/>
              <a:defRPr/>
            </a:lvl2pPr>
            <a:lvl3pPr marL="914400" marR="0" indent="-228600" algn="l" defTabSz="914400" rtl="0" eaLnBrk="1" fontAlgn="auto" latinLnBrk="0" hangingPunct="1">
              <a:lnSpc>
                <a:spcPct val="100000"/>
              </a:lnSpc>
              <a:spcBef>
                <a:spcPts val="500"/>
              </a:spcBef>
              <a:spcAft>
                <a:spcPts val="0"/>
              </a:spcAft>
              <a:buClr>
                <a:srgbClr val="C2E8C4"/>
              </a:buClr>
              <a:buSzPct val="130000"/>
              <a:buFont typeface="Arial"/>
              <a:buChar char="•"/>
              <a:tabLst/>
              <a:defRPr/>
            </a:lvl3pPr>
            <a:lvl4pPr marL="1371600" marR="0" indent="-228600" algn="l" defTabSz="914400" rtl="0" eaLnBrk="1" fontAlgn="auto" latinLnBrk="0" hangingPunct="1">
              <a:lnSpc>
                <a:spcPct val="100000"/>
              </a:lnSpc>
              <a:spcBef>
                <a:spcPts val="400"/>
              </a:spcBef>
              <a:spcAft>
                <a:spcPts val="0"/>
              </a:spcAft>
              <a:buClr>
                <a:srgbClr val="C5A6E8"/>
              </a:buClr>
              <a:buSzPct val="120000"/>
              <a:buFont typeface="Wingdings" charset="2"/>
              <a:buChar char="§"/>
              <a:tabLst/>
              <a:defRPr/>
            </a:lvl4pPr>
            <a:lvl5pPr marL="1828800" marR="0" indent="-228600" algn="l" defTabSz="914400" rtl="0" eaLnBrk="1" fontAlgn="auto" latinLnBrk="0" hangingPunct="1">
              <a:lnSpc>
                <a:spcPct val="100000"/>
              </a:lnSpc>
              <a:spcBef>
                <a:spcPts val="400"/>
              </a:spcBef>
              <a:spcAft>
                <a:spcPts val="0"/>
              </a:spcAft>
              <a:buClr>
                <a:srgbClr val="B45EC7"/>
              </a:buClr>
              <a:buSzPct val="120000"/>
              <a:buFont typeface="Wingdings" charset="2"/>
              <a:buChar char="§"/>
              <a:tabLst/>
              <a:defRPr/>
            </a:lvl5pPr>
          </a:lstStyle>
          <a:p>
            <a:pPr marL="457200" marR="0" lvl="0"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Click to edit Master text styles</a:t>
            </a:r>
          </a:p>
          <a:p>
            <a:pPr marL="457200" marR="0" lvl="1"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Second level</a:t>
            </a:r>
          </a:p>
          <a:p>
            <a:pPr marL="457200" marR="0" lvl="2"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Third level</a:t>
            </a:r>
          </a:p>
          <a:p>
            <a:pPr marL="457200" marR="0" lvl="3"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Fourth level</a:t>
            </a:r>
          </a:p>
          <a:p>
            <a:pPr marL="457200" marR="0" lvl="4"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Fifth level</a:t>
            </a:r>
            <a:endParaRPr kumimoji="0" lang="en-US" sz="2000" b="0" i="0" u="none" strike="noStrike" kern="1200" cap="none" spc="0" normalizeH="0" baseline="0" noProof="0" dirty="0">
              <a:ln>
                <a:noFill/>
              </a:ln>
              <a:solidFill>
                <a:prstClr val="black"/>
              </a:solidFill>
              <a:effectLst/>
              <a:uLnTx/>
              <a:uFillTx/>
              <a:latin typeface="HelveticaNeueLT Pro 47 LtCn"/>
              <a:ea typeface="+mn-ea"/>
              <a:cs typeface="HelveticaNeueLT Pro 47 LtCn"/>
            </a:endParaRPr>
          </a:p>
        </p:txBody>
      </p:sp>
      <p:sp>
        <p:nvSpPr>
          <p:cNvPr id="5" name="Text Placeholder 4"/>
          <p:cNvSpPr>
            <a:spLocks noGrp="1"/>
          </p:cNvSpPr>
          <p:nvPr>
            <p:ph type="body" sz="quarter" idx="10"/>
          </p:nvPr>
        </p:nvSpPr>
        <p:spPr>
          <a:xfrm>
            <a:off x="4686300" y="1219200"/>
            <a:ext cx="4000500" cy="5341382"/>
          </a:xfrm>
        </p:spPr>
        <p:txBody>
          <a:bodyPr/>
          <a:lstStyle>
            <a:lvl1pPr marL="457200" marR="0"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lvl1pPr>
            <a:lvl2pPr marL="640080" marR="0" indent="-274320" algn="l" defTabSz="914400" rtl="0" eaLnBrk="1" fontAlgn="auto" latinLnBrk="0" hangingPunct="1">
              <a:lnSpc>
                <a:spcPct val="100000"/>
              </a:lnSpc>
              <a:spcBef>
                <a:spcPts val="550"/>
              </a:spcBef>
              <a:spcAft>
                <a:spcPts val="0"/>
              </a:spcAft>
              <a:buClr>
                <a:srgbClr val="8C73D0"/>
              </a:buClr>
              <a:buSzPct val="120000"/>
              <a:buFont typeface="Wingdings" charset="2"/>
              <a:buChar char="§"/>
              <a:tabLst/>
              <a:defRPr/>
            </a:lvl2pPr>
            <a:lvl3pPr marL="914400" marR="0" indent="-228600" algn="l" defTabSz="914400" rtl="0" eaLnBrk="1" fontAlgn="auto" latinLnBrk="0" hangingPunct="1">
              <a:lnSpc>
                <a:spcPct val="100000"/>
              </a:lnSpc>
              <a:spcBef>
                <a:spcPts val="500"/>
              </a:spcBef>
              <a:spcAft>
                <a:spcPts val="0"/>
              </a:spcAft>
              <a:buClr>
                <a:srgbClr val="C2E8C4"/>
              </a:buClr>
              <a:buSzPct val="130000"/>
              <a:buFont typeface="Arial"/>
              <a:buChar char="•"/>
              <a:tabLst/>
              <a:defRPr/>
            </a:lvl3pPr>
            <a:lvl4pPr marL="1371600" marR="0" indent="-228600" algn="l" defTabSz="914400" rtl="0" eaLnBrk="1" fontAlgn="auto" latinLnBrk="0" hangingPunct="1">
              <a:lnSpc>
                <a:spcPct val="100000"/>
              </a:lnSpc>
              <a:spcBef>
                <a:spcPts val="400"/>
              </a:spcBef>
              <a:spcAft>
                <a:spcPts val="0"/>
              </a:spcAft>
              <a:buClr>
                <a:srgbClr val="C5A6E8"/>
              </a:buClr>
              <a:buSzPct val="120000"/>
              <a:buFont typeface="Wingdings" charset="2"/>
              <a:buChar char="§"/>
              <a:tabLst/>
              <a:defRPr/>
            </a:lvl4pPr>
            <a:lvl5pPr marL="1828800" marR="0" indent="-228600" algn="l" defTabSz="914400" rtl="0" eaLnBrk="1" fontAlgn="auto" latinLnBrk="0" hangingPunct="1">
              <a:lnSpc>
                <a:spcPct val="100000"/>
              </a:lnSpc>
              <a:spcBef>
                <a:spcPts val="400"/>
              </a:spcBef>
              <a:spcAft>
                <a:spcPts val="0"/>
              </a:spcAft>
              <a:buClr>
                <a:srgbClr val="B45EC7"/>
              </a:buClr>
              <a:buSzPct val="120000"/>
              <a:buFont typeface="Wingdings" charset="2"/>
              <a:buChar char="§"/>
              <a:tabLst/>
              <a:defRPr/>
            </a:lvl5pPr>
          </a:lstStyle>
          <a:p>
            <a:pPr marL="457200" marR="0" lvl="0"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Click to edit Master text styles</a:t>
            </a:r>
          </a:p>
          <a:p>
            <a:pPr marL="457200" marR="0" lvl="1"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Second level</a:t>
            </a:r>
          </a:p>
          <a:p>
            <a:pPr marL="457200" marR="0" lvl="2"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Third level</a:t>
            </a:r>
          </a:p>
          <a:p>
            <a:pPr marL="457200" marR="0" lvl="3"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Fourth level</a:t>
            </a:r>
          </a:p>
          <a:p>
            <a:pPr marL="457200" marR="0" lvl="4" indent="-457200" algn="l" defTabSz="914400" rtl="0" eaLnBrk="1" fontAlgn="auto" latinLnBrk="0" hangingPunct="1">
              <a:lnSpc>
                <a:spcPct val="100000"/>
              </a:lnSpc>
              <a:spcBef>
                <a:spcPts val="700"/>
              </a:spcBef>
              <a:spcAft>
                <a:spcPts val="0"/>
              </a:spcAft>
              <a:buClr>
                <a:srgbClr val="C2E8C4"/>
              </a:buClr>
              <a:buSzPct val="150000"/>
              <a:buFont typeface="Arial"/>
              <a:buChar char="•"/>
              <a:tabLst/>
              <a:defRPr/>
            </a:pPr>
            <a:r>
              <a:rPr kumimoji="0" lang="en-GB" sz="2900" b="0" i="0" u="none" strike="noStrike" kern="1200" cap="none" spc="0" normalizeH="0" baseline="0" noProof="0">
                <a:ln>
                  <a:noFill/>
                </a:ln>
                <a:solidFill>
                  <a:prstClr val="black"/>
                </a:solidFill>
                <a:effectLst/>
                <a:uLnTx/>
                <a:uFillTx/>
                <a:latin typeface="HelveticaNeueLT Pro 47 LtCn"/>
                <a:ea typeface="+mn-ea"/>
                <a:cs typeface="HelveticaNeueLT Pro 47 LtCn"/>
              </a:rPr>
              <a:t>Fifth level</a:t>
            </a:r>
            <a:endParaRPr lang="en-US" dirty="0"/>
          </a:p>
        </p:txBody>
      </p:sp>
      <p:sp>
        <p:nvSpPr>
          <p:cNvPr id="4" name="TextBox 3"/>
          <p:cNvSpPr txBox="1"/>
          <p:nvPr/>
        </p:nvSpPr>
        <p:spPr>
          <a:xfrm>
            <a:off x="533400" y="6191250"/>
            <a:ext cx="8153400" cy="369332"/>
          </a:xfrm>
          <a:prstGeom prst="rect">
            <a:avLst/>
          </a:prstGeom>
          <a:noFill/>
        </p:spPr>
        <p:txBody>
          <a:bodyPr wrap="square" rtlCol="0">
            <a:spAutoFit/>
          </a:bodyPr>
          <a:lstStyle/>
          <a:p>
            <a:endParaRPr lang="en-US" dirty="0"/>
          </a:p>
        </p:txBody>
      </p:sp>
      <p:sp>
        <p:nvSpPr>
          <p:cNvPr id="6" name="Slide Number Placeholder 5"/>
          <p:cNvSpPr>
            <a:spLocks noGrp="1"/>
          </p:cNvSpPr>
          <p:nvPr>
            <p:ph type="sldNum" sz="quarter" idx="12"/>
          </p:nvPr>
        </p:nvSpPr>
        <p:spPr>
          <a:xfrm>
            <a:off x="0" y="1272222"/>
            <a:ext cx="533400" cy="244476"/>
          </a:xfrm>
        </p:spPr>
        <p:txBody>
          <a:bodyPr/>
          <a:lstStyle/>
          <a:p>
            <a:pPr>
              <a:defRPr/>
            </a:pPr>
            <a:fld id="{53985F2A-CA26-5B4D-9C30-A10ACFD57043}" type="slidenum">
              <a:rPr lang="de-DE" smtClean="0"/>
              <a:pPr>
                <a:defRPr/>
              </a:pPr>
              <a:t>‹#›</a:t>
            </a:fld>
            <a:endParaRPr lang="de-DE"/>
          </a:p>
        </p:txBody>
      </p:sp>
    </p:spTree>
    <p:extLst>
      <p:ext uri="{BB962C8B-B14F-4D97-AF65-F5344CB8AC3E}">
        <p14:creationId xmlns:p14="http://schemas.microsoft.com/office/powerpoint/2010/main" val="1771504763"/>
      </p:ext>
    </p:extLst>
  </p:cSld>
  <p:clrMapOvr>
    <a:masterClrMapping/>
  </p:clrMapOvr>
  <p:transition>
    <p:cut/>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2"/>
          </p:nvPr>
        </p:nvSpPr>
        <p:spPr>
          <a:xfrm>
            <a:off x="0" y="1272222"/>
            <a:ext cx="533400" cy="244476"/>
          </a:xfrm>
        </p:spPr>
        <p:txBody>
          <a:bodyPr/>
          <a:lstStyle/>
          <a:p>
            <a:pPr>
              <a:defRPr/>
            </a:pPr>
            <a:fld id="{53985F2A-CA26-5B4D-9C30-A10ACFD57043}" type="slidenum">
              <a:rPr lang="de-DE" smtClean="0"/>
              <a:pPr>
                <a:defRPr/>
              </a:pPr>
              <a:t>‹#›</a:t>
            </a:fld>
            <a:endParaRPr lang="de-DE"/>
          </a:p>
        </p:txBody>
      </p:sp>
    </p:spTree>
    <p:extLst>
      <p:ext uri="{BB962C8B-B14F-4D97-AF65-F5344CB8AC3E}">
        <p14:creationId xmlns:p14="http://schemas.microsoft.com/office/powerpoint/2010/main" val="3532015123"/>
      </p:ext>
    </p:extLst>
  </p:cSld>
  <p:clrMapOvr>
    <a:masterClrMapping/>
  </p:clrMapOvr>
  <p:transition>
    <p:cut/>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bookm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9876" y="13407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23561410"/>
      </p:ext>
    </p:extLst>
  </p:cSld>
  <p:clrMapOvr>
    <a:masterClrMapping/>
  </p:clrMapOvr>
  <p:transition>
    <p:cut/>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199"/>
            <a:ext cx="8153400" cy="5013325"/>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2" name="Title 1"/>
          <p:cNvSpPr>
            <a:spLocks noGrp="1"/>
          </p:cNvSpPr>
          <p:nvPr>
            <p:ph type="title"/>
          </p:nvPr>
        </p:nvSpPr>
        <p:spPr>
          <a:xfrm>
            <a:off x="612648" y="228600"/>
            <a:ext cx="8153400" cy="990600"/>
          </a:xfrm>
        </p:spPr>
        <p:txBody>
          <a:bodyPr/>
          <a:lstStyle/>
          <a:p>
            <a:r>
              <a:rPr kumimoji="0" lang="en-GB"/>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3EB7362-AC99-574E-9104-9ED477E93950}" type="slidenum">
              <a:rPr lang="de-DE" smtClean="0"/>
              <a:pPr>
                <a:defRPr/>
              </a:pPr>
              <a:t>‹#›</a:t>
            </a:fld>
            <a:endParaRPr lang="de-DE"/>
          </a:p>
        </p:txBody>
      </p:sp>
    </p:spTree>
    <p:extLst>
      <p:ext uri="{BB962C8B-B14F-4D97-AF65-F5344CB8AC3E}">
        <p14:creationId xmlns:p14="http://schemas.microsoft.com/office/powerpoint/2010/main" val="1680135300"/>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a:t>Click to edit Master title style</a:t>
            </a:r>
            <a:endParaRPr kumimoji="0"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4B590CD-474C-274C-A3D9-D778E76F31E5}" type="slidenum">
              <a:rPr lang="de-DE" smtClean="0"/>
              <a:pPr>
                <a:defRPr/>
              </a:pPr>
              <a:t>‹#›</a:t>
            </a:fld>
            <a:endParaRPr lang="de-DE"/>
          </a:p>
        </p:txBody>
      </p:sp>
    </p:spTree>
    <p:extLst>
      <p:ext uri="{BB962C8B-B14F-4D97-AF65-F5344CB8AC3E}">
        <p14:creationId xmlns:p14="http://schemas.microsoft.com/office/powerpoint/2010/main" val="21770772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9" name="Content Placeholder 8"/>
          <p:cNvSpPr>
            <a:spLocks noGrp="1"/>
          </p:cNvSpPr>
          <p:nvPr>
            <p:ph sz="quarter" idx="1"/>
          </p:nvPr>
        </p:nvSpPr>
        <p:spPr>
          <a:xfrm>
            <a:off x="609600" y="1589567"/>
            <a:ext cx="3886200" cy="5023958"/>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dirty="0"/>
          </a:p>
        </p:txBody>
      </p:sp>
      <p:sp>
        <p:nvSpPr>
          <p:cNvPr id="11" name="Content Placeholder 10"/>
          <p:cNvSpPr>
            <a:spLocks noGrp="1"/>
          </p:cNvSpPr>
          <p:nvPr>
            <p:ph sz="quarter" idx="2"/>
          </p:nvPr>
        </p:nvSpPr>
        <p:spPr>
          <a:xfrm>
            <a:off x="4844901" y="1589567"/>
            <a:ext cx="3886200" cy="5023958"/>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16DC8A06-CF09-B046-81C3-0108ED8BA100}" type="slidenum">
              <a:rPr lang="de-DE" smtClean="0"/>
              <a:pPr>
                <a:defRPr/>
              </a:pPr>
              <a:t>‹#›</a:t>
            </a:fld>
            <a:endParaRPr lang="de-DE"/>
          </a:p>
        </p:txBody>
      </p:sp>
    </p:spTree>
    <p:extLst>
      <p:ext uri="{BB962C8B-B14F-4D97-AF65-F5344CB8AC3E}">
        <p14:creationId xmlns:p14="http://schemas.microsoft.com/office/powerpoint/2010/main" val="107385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a:t>Click to edit Master title style</a:t>
            </a:r>
            <a:endParaRPr kumimoji="0" lang="en-US"/>
          </a:p>
        </p:txBody>
      </p:sp>
      <p:sp>
        <p:nvSpPr>
          <p:cNvPr id="11" name="Content Placeholder 10"/>
          <p:cNvSpPr>
            <a:spLocks noGrp="1"/>
          </p:cNvSpPr>
          <p:nvPr>
            <p:ph sz="quarter" idx="2"/>
          </p:nvPr>
        </p:nvSpPr>
        <p:spPr>
          <a:xfrm>
            <a:off x="609600" y="2438399"/>
            <a:ext cx="3886200" cy="4175125"/>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3" name="Content Placeholder 12"/>
          <p:cNvSpPr>
            <a:spLocks noGrp="1"/>
          </p:cNvSpPr>
          <p:nvPr>
            <p:ph sz="quarter" idx="4"/>
          </p:nvPr>
        </p:nvSpPr>
        <p:spPr>
          <a:xfrm>
            <a:off x="4800600" y="2438400"/>
            <a:ext cx="3886200" cy="4175124"/>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2" name="Slide Number Placeholder 11"/>
          <p:cNvSpPr>
            <a:spLocks noGrp="1"/>
          </p:cNvSpPr>
          <p:nvPr>
            <p:ph type="sldNum" sz="quarter" idx="16"/>
          </p:nvPr>
        </p:nvSpPr>
        <p:spPr/>
        <p:txBody>
          <a:bodyPr rtlCol="0"/>
          <a:lstStyle/>
          <a:p>
            <a:pPr>
              <a:defRPr/>
            </a:pPr>
            <a:fld id="{052EE2B6-7679-8A44-8E9A-6D5FD3E22633}" type="slidenum">
              <a:rPr lang="de-DE" smtClean="0"/>
              <a:pPr>
                <a:defRPr/>
              </a:pPr>
              <a:t>‹#›</a:t>
            </a:fld>
            <a:endParaRPr lang="de-DE"/>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a:t>Click to edit Master text styles</a:t>
            </a:r>
          </a:p>
        </p:txBody>
      </p:sp>
    </p:spTree>
    <p:extLst>
      <p:ext uri="{BB962C8B-B14F-4D97-AF65-F5344CB8AC3E}">
        <p14:creationId xmlns:p14="http://schemas.microsoft.com/office/powerpoint/2010/main" val="79035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BFBDA15-FF4D-9643-93C8-BDCA7A6A6E3E}" type="slidenum">
              <a:rPr lang="de-DE" smtClean="0"/>
              <a:pPr>
                <a:defRPr/>
              </a:pPr>
              <a:t>‹#›</a:t>
            </a:fld>
            <a:endParaRPr lang="de-DE"/>
          </a:p>
        </p:txBody>
      </p:sp>
    </p:spTree>
    <p:extLst>
      <p:ext uri="{BB962C8B-B14F-4D97-AF65-F5344CB8AC3E}">
        <p14:creationId xmlns:p14="http://schemas.microsoft.com/office/powerpoint/2010/main" val="283974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03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a:t>Click to edit Master title style</a:t>
            </a:r>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A4C75D81-4C4D-3B4E-9DB0-8D80EE74FA40}" type="slidenum">
              <a:rPr lang="de-DE" smtClean="0"/>
              <a:pPr>
                <a:defRPr/>
              </a:pPr>
              <a:t>‹#›</a:t>
            </a:fld>
            <a:endParaRPr lang="de-DE"/>
          </a:p>
        </p:txBody>
      </p:sp>
      <p:sp>
        <p:nvSpPr>
          <p:cNvPr id="3" name="Text Placeholder 2"/>
          <p:cNvSpPr>
            <a:spLocks noGrp="1"/>
          </p:cNvSpPr>
          <p:nvPr>
            <p:ph type="body" idx="2"/>
          </p:nvPr>
        </p:nvSpPr>
        <p:spPr>
          <a:xfrm>
            <a:off x="609600" y="1752599"/>
            <a:ext cx="2339622" cy="4860925"/>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a:t>Click to edit Master text styles</a:t>
            </a:r>
          </a:p>
        </p:txBody>
      </p:sp>
      <p:sp>
        <p:nvSpPr>
          <p:cNvPr id="9" name="Content Placeholder 8"/>
          <p:cNvSpPr>
            <a:spLocks noGrp="1"/>
          </p:cNvSpPr>
          <p:nvPr>
            <p:ph sz="quarter" idx="1"/>
          </p:nvPr>
        </p:nvSpPr>
        <p:spPr>
          <a:xfrm>
            <a:off x="3203222" y="1752600"/>
            <a:ext cx="5559778" cy="4860924"/>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dirty="0"/>
          </a:p>
        </p:txBody>
      </p:sp>
    </p:spTree>
    <p:extLst>
      <p:ext uri="{BB962C8B-B14F-4D97-AF65-F5344CB8AC3E}">
        <p14:creationId xmlns:p14="http://schemas.microsoft.com/office/powerpoint/2010/main" val="423805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399"/>
            <a:ext cx="7315200" cy="1127125"/>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5A0DC969-0D69-4E48-9EAC-1814A7746179}" type="slidenum">
              <a:rPr lang="de-DE" smtClean="0"/>
              <a:pPr>
                <a:defRPr/>
              </a:pPr>
              <a:t>‹#›</a:t>
            </a:fld>
            <a:endParaRPr lang="de-DE"/>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a:t>Drag picture to placeholder or click icon to add</a:t>
            </a:r>
            <a:endParaRPr kumimoji="0" lang="en-US" dirty="0"/>
          </a:p>
        </p:txBody>
      </p:sp>
    </p:spTree>
    <p:extLst>
      <p:ext uri="{BB962C8B-B14F-4D97-AF65-F5344CB8AC3E}">
        <p14:creationId xmlns:p14="http://schemas.microsoft.com/office/powerpoint/2010/main" val="192413184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a:t>Click to edit Master title style</a:t>
            </a:r>
            <a:endParaRPr kumimoji="0" lang="en-US"/>
          </a:p>
        </p:txBody>
      </p:sp>
      <p:sp>
        <p:nvSpPr>
          <p:cNvPr id="13" name="Text Placeholder 12"/>
          <p:cNvSpPr>
            <a:spLocks noGrp="1"/>
          </p:cNvSpPr>
          <p:nvPr>
            <p:ph type="body" idx="1"/>
          </p:nvPr>
        </p:nvSpPr>
        <p:spPr>
          <a:xfrm>
            <a:off x="612648" y="1600199"/>
            <a:ext cx="8153400" cy="5013325"/>
          </a:xfrm>
          <a:prstGeom prst="rect">
            <a:avLst/>
          </a:prstGeom>
        </p:spPr>
        <p:txBody>
          <a:bodyPr vert="horz">
            <a:normAutofit/>
          </a:bodyPr>
          <a:lstStyle/>
          <a:p>
            <a:pPr lvl="0" eaLnBrk="1" latinLnBrk="0" hangingPunct="1"/>
            <a:r>
              <a:rPr kumimoji="0" lang="en-GB"/>
              <a:t>Click to edit Master text styles</a:t>
            </a:r>
          </a:p>
          <a:p>
            <a:pPr lvl="1" eaLnBrk="1" latinLnBrk="0" hangingPunct="1"/>
            <a:r>
              <a:rPr kumimoji="0" lang="en-GB"/>
              <a:t>Second level</a:t>
            </a:r>
          </a:p>
          <a:p>
            <a:pPr lvl="2" eaLnBrk="1" latinLnBrk="0" hangingPunct="1"/>
            <a:r>
              <a:rPr kumimoji="0" lang="en-GB"/>
              <a:t>Third level</a:t>
            </a:r>
          </a:p>
          <a:p>
            <a:pPr lvl="3" eaLnBrk="1" latinLnBrk="0" hangingPunct="1"/>
            <a:r>
              <a:rPr kumimoji="0" lang="en-GB"/>
              <a:t>Fourth level</a:t>
            </a:r>
          </a:p>
          <a:p>
            <a:pPr lvl="4" eaLnBrk="1" latinLnBrk="0" hangingPunct="1"/>
            <a:r>
              <a:rPr kumimoji="0" lang="en-GB"/>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3985F2A-CA26-5B4D-9C30-A10ACFD57043}" type="slidenum">
              <a:rPr lang="de-DE" smtClean="0"/>
              <a:pPr>
                <a:defRPr/>
              </a:pPr>
              <a:t>‹#›</a:t>
            </a:fld>
            <a:endParaRPr lang="de-DE"/>
          </a:p>
        </p:txBody>
      </p:sp>
    </p:spTree>
    <p:extLst>
      <p:ext uri="{BB962C8B-B14F-4D97-AF65-F5344CB8AC3E}">
        <p14:creationId xmlns:p14="http://schemas.microsoft.com/office/powerpoint/2010/main" val="329077196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ransition>
    <p:cut/>
  </p:transition>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457200" indent="-457200" algn="l" rtl="0" eaLnBrk="1" latinLnBrk="0" hangingPunct="1">
        <a:spcBef>
          <a:spcPts val="700"/>
        </a:spcBef>
        <a:buClr>
          <a:schemeClr val="accent2"/>
        </a:buClr>
        <a:buSzPct val="150000"/>
        <a:buFont typeface="Arial"/>
        <a:buChar char="•"/>
        <a:defRPr kumimoji="0" sz="2900" b="0" i="0" kern="1200">
          <a:solidFill>
            <a:schemeClr val="tx1"/>
          </a:solidFill>
          <a:latin typeface="HelveticaNeueLT Pro 43 LtEx"/>
          <a:ea typeface="+mn-ea"/>
          <a:cs typeface="HelveticaNeueLT Pro 43 LtEx"/>
        </a:defRPr>
      </a:lvl1pPr>
      <a:lvl2pPr marL="640080" indent="-274320" algn="l" rtl="0" eaLnBrk="1" latinLnBrk="0" hangingPunct="1">
        <a:spcBef>
          <a:spcPts val="550"/>
        </a:spcBef>
        <a:buClr>
          <a:schemeClr val="accent1"/>
        </a:buClr>
        <a:buSzPct val="130000"/>
        <a:buFont typeface="Wingdings" charset="2"/>
        <a:buChar char="§"/>
        <a:defRPr kumimoji="0" sz="2600" b="0" i="0" kern="1200">
          <a:solidFill>
            <a:schemeClr val="tx1"/>
          </a:solidFill>
          <a:latin typeface="HelveticaNeueLT Pro 43 LtEx"/>
          <a:ea typeface="+mn-ea"/>
          <a:cs typeface="HelveticaNeueLT Pro 43 LtEx"/>
        </a:defRPr>
      </a:lvl2pPr>
      <a:lvl3pPr marL="914400" indent="-228600" algn="l" rtl="0" eaLnBrk="1" latinLnBrk="0" hangingPunct="1">
        <a:spcBef>
          <a:spcPts val="500"/>
        </a:spcBef>
        <a:buClr>
          <a:schemeClr val="accent2"/>
        </a:buClr>
        <a:buSzPct val="120000"/>
        <a:buFont typeface="Arial"/>
        <a:buChar char="•"/>
        <a:defRPr kumimoji="0" sz="2300" b="0" i="0" kern="1200">
          <a:solidFill>
            <a:schemeClr val="tx1"/>
          </a:solidFill>
          <a:latin typeface="HelveticaNeueLT Pro 43 LtEx"/>
          <a:ea typeface="+mn-ea"/>
          <a:cs typeface="HelveticaNeueLT Pro 43 LtEx"/>
        </a:defRPr>
      </a:lvl3pPr>
      <a:lvl4pPr marL="1371600" indent="-228600" algn="l" rtl="0" eaLnBrk="1" latinLnBrk="0" hangingPunct="1">
        <a:spcBef>
          <a:spcPts val="400"/>
        </a:spcBef>
        <a:buClr>
          <a:schemeClr val="accent3"/>
        </a:buClr>
        <a:buSzPct val="100000"/>
        <a:buFont typeface="Wingdings" charset="2"/>
        <a:buChar char="§"/>
        <a:defRPr kumimoji="0" sz="2000" b="0" i="0" kern="1200">
          <a:solidFill>
            <a:schemeClr val="tx1"/>
          </a:solidFill>
          <a:latin typeface="HelveticaNeueLT Pro 43 LtEx"/>
          <a:ea typeface="+mn-ea"/>
          <a:cs typeface="HelveticaNeueLT Pro 43 LtEx"/>
        </a:defRPr>
      </a:lvl4pPr>
      <a:lvl5pPr marL="1828800" indent="-228600" algn="l" rtl="0" eaLnBrk="1" latinLnBrk="0" hangingPunct="1">
        <a:spcBef>
          <a:spcPts val="400"/>
        </a:spcBef>
        <a:buClr>
          <a:schemeClr val="accent4"/>
        </a:buClr>
        <a:buSzPct val="90000"/>
        <a:buFont typeface="Wingdings" charset="2"/>
        <a:buChar char="§"/>
        <a:defRPr kumimoji="0" sz="2000" b="0" i="0" kern="1200">
          <a:solidFill>
            <a:schemeClr val="tx1"/>
          </a:solidFill>
          <a:latin typeface="HelveticaNeueLT Pro 43 LtEx"/>
          <a:ea typeface="+mn-ea"/>
          <a:cs typeface="HelveticaNeueLT Pro 43 LtEx"/>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png"/><Relationship Id="rId7" Type="http://schemas.openxmlformats.org/officeDocument/2006/relationships/diagramColors" Target="../diagrams/colors5.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trinityrnaseq.sourceforge.net/" TargetMode="External"/><Relationship Id="rId2" Type="http://schemas.openxmlformats.org/officeDocument/2006/relationships/hyperlink" Target="http://www.ebi.ac.uk/~zerbino/oases/" TargetMode="External"/><Relationship Id="rId1" Type="http://schemas.openxmlformats.org/officeDocument/2006/relationships/slideLayout" Target="../slideLayouts/slideLayout2.xml"/><Relationship Id="rId4" Type="http://schemas.openxmlformats.org/officeDocument/2006/relationships/hyperlink" Target="http://www.bcgsc.ca/platform/bioinfo/software/trans-abys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3" Type="http://schemas.openxmlformats.org/officeDocument/2006/relationships/hyperlink" Target="https://ccb.jhu.edu/software/stringtie/" TargetMode="External"/><Relationship Id="rId2" Type="http://schemas.openxmlformats.org/officeDocument/2006/relationships/hyperlink" Target="https://ccb.jhu.edu/software/hisat2/index.shtml" TargetMode="External"/><Relationship Id="rId1" Type="http://schemas.openxmlformats.org/officeDocument/2006/relationships/slideLayout" Target="../slideLayouts/slideLayout2.xml"/><Relationship Id="rId6" Type="http://schemas.openxmlformats.org/officeDocument/2006/relationships/hyperlink" Target="https://combine-lab.github.io/salmon/" TargetMode="External"/><Relationship Id="rId5" Type="http://schemas.openxmlformats.org/officeDocument/2006/relationships/hyperlink" Target="https://github.com/COMBINE-lab/RapMap" TargetMode="External"/><Relationship Id="rId4" Type="http://schemas.openxmlformats.org/officeDocument/2006/relationships/hyperlink" Target="https://pachterlab.github.io/kallisto/"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RNA-</a:t>
            </a:r>
            <a:r>
              <a:rPr lang="en-US" dirty="0" err="1"/>
              <a:t>seq</a:t>
            </a:r>
            <a:r>
              <a:rPr lang="en-US" dirty="0"/>
              <a:t> data analysis:  </a:t>
            </a:r>
            <a:r>
              <a:rPr lang="en-US" dirty="0" err="1"/>
              <a:t>transcriptome</a:t>
            </a:r>
            <a:r>
              <a:rPr lang="en-US" dirty="0"/>
              <a:t>  assembly and differential expression analysis</a:t>
            </a:r>
          </a:p>
        </p:txBody>
      </p:sp>
      <p:sp>
        <p:nvSpPr>
          <p:cNvPr id="3" name="Subtitle 2"/>
          <p:cNvSpPr>
            <a:spLocks noGrp="1"/>
          </p:cNvSpPr>
          <p:nvPr>
            <p:ph type="subTitle" idx="1"/>
          </p:nvPr>
        </p:nvSpPr>
        <p:spPr/>
        <p:txBody>
          <a:bodyPr>
            <a:normAutofit fontScale="77500" lnSpcReduction="20000"/>
          </a:bodyPr>
          <a:lstStyle/>
          <a:p>
            <a:r>
              <a:rPr lang="en-US" dirty="0"/>
              <a:t>Ashley </a:t>
            </a:r>
            <a:r>
              <a:rPr lang="en-US" dirty="0" err="1"/>
              <a:t>Sawle</a:t>
            </a:r>
            <a:r>
              <a:rPr lang="en-US" dirty="0"/>
              <a:t> (</a:t>
            </a:r>
            <a:r>
              <a:rPr lang="en-US" dirty="0" err="1"/>
              <a:t>Ashley.Sawle@cruk.cam.ac.uk</a:t>
            </a:r>
            <a:r>
              <a:rPr lang="en-US" dirty="0"/>
              <a:t>)</a:t>
            </a:r>
          </a:p>
          <a:p>
            <a:r>
              <a:rPr lang="en-US" dirty="0"/>
              <a:t>Guillermo Parada (</a:t>
            </a:r>
            <a:r>
              <a:rPr lang="en-US" dirty="0" err="1"/>
              <a:t>guillermo.parada@sanger.ac.uk</a:t>
            </a:r>
            <a:r>
              <a:rPr lang="en-US" dirty="0"/>
              <a:t>)</a:t>
            </a:r>
          </a:p>
        </p:txBody>
      </p:sp>
    </p:spTree>
    <p:extLst>
      <p:ext uri="{BB962C8B-B14F-4D97-AF65-F5344CB8AC3E}">
        <p14:creationId xmlns:p14="http://schemas.microsoft.com/office/powerpoint/2010/main" val="428430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dirty="0"/>
              <a:t>Step 1 – Library Preparation</a:t>
            </a:r>
          </a:p>
        </p:txBody>
      </p:sp>
      <p:sp>
        <p:nvSpPr>
          <p:cNvPr id="21509" name="Slide Number Placeholder 5"/>
          <p:cNvSpPr>
            <a:spLocks noGrp="1"/>
          </p:cNvSpPr>
          <p:nvPr>
            <p:ph type="sldNum" sz="quarter" idx="12"/>
          </p:nvPr>
        </p:nvSpPr>
        <p:spPr>
          <a:noFill/>
        </p:spPr>
        <p:txBody>
          <a:bodyPr>
            <a:normAutofit fontScale="85000" lnSpcReduction="20000"/>
          </a:bodyPr>
          <a:lstStyle/>
          <a:p>
            <a:fld id="{0A7413F7-DF39-4C47-8DDA-2D266CA6DD58}" type="slidenum">
              <a:rPr lang="de-DE" smtClean="0"/>
              <a:pPr/>
              <a:t>10</a:t>
            </a:fld>
            <a:endParaRPr lang="de-DE"/>
          </a:p>
        </p:txBody>
      </p:sp>
      <p:pic>
        <p:nvPicPr>
          <p:cNvPr id="21510" name="Picture 6"/>
          <p:cNvPicPr>
            <a:picLocks noChangeAspect="1"/>
          </p:cNvPicPr>
          <p:nvPr/>
        </p:nvPicPr>
        <p:blipFill>
          <a:blip r:embed="rId2"/>
          <a:srcRect/>
          <a:stretch>
            <a:fillRect/>
          </a:stretch>
        </p:blipFill>
        <p:spPr bwMode="auto">
          <a:xfrm>
            <a:off x="1162050" y="2133600"/>
            <a:ext cx="6838950" cy="2301875"/>
          </a:xfrm>
          <a:prstGeom prst="rect">
            <a:avLst/>
          </a:prstGeom>
          <a:noFill/>
          <a:ln w="9525">
            <a:noFill/>
            <a:miter lim="800000"/>
            <a:headEnd/>
            <a:tailEnd/>
          </a:ln>
        </p:spPr>
      </p:pic>
    </p:spTree>
    <p:extLst>
      <p:ext uri="{BB962C8B-B14F-4D97-AF65-F5344CB8AC3E}">
        <p14:creationId xmlns:p14="http://schemas.microsoft.com/office/powerpoint/2010/main" val="2408970962"/>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dirty="0"/>
              <a:t>Step 1 – Library Preparation</a:t>
            </a:r>
          </a:p>
        </p:txBody>
      </p:sp>
      <p:sp>
        <p:nvSpPr>
          <p:cNvPr id="22533" name="Slide Number Placeholder 5"/>
          <p:cNvSpPr>
            <a:spLocks noGrp="1"/>
          </p:cNvSpPr>
          <p:nvPr>
            <p:ph type="sldNum" sz="quarter" idx="12"/>
          </p:nvPr>
        </p:nvSpPr>
        <p:spPr>
          <a:noFill/>
        </p:spPr>
        <p:txBody>
          <a:bodyPr>
            <a:normAutofit fontScale="85000" lnSpcReduction="20000"/>
          </a:bodyPr>
          <a:lstStyle/>
          <a:p>
            <a:fld id="{09093EE8-885B-0E4E-9B5B-73F42E57BDA6}" type="slidenum">
              <a:rPr lang="de-DE" smtClean="0"/>
              <a:pPr/>
              <a:t>11</a:t>
            </a:fld>
            <a:endParaRPr lang="de-DE"/>
          </a:p>
        </p:txBody>
      </p:sp>
      <p:pic>
        <p:nvPicPr>
          <p:cNvPr id="22534" name="Picture 6"/>
          <p:cNvPicPr>
            <a:picLocks noChangeAspect="1"/>
          </p:cNvPicPr>
          <p:nvPr/>
        </p:nvPicPr>
        <p:blipFill>
          <a:blip r:embed="rId2"/>
          <a:srcRect/>
          <a:stretch>
            <a:fillRect/>
          </a:stretch>
        </p:blipFill>
        <p:spPr bwMode="auto">
          <a:xfrm>
            <a:off x="533400" y="1916113"/>
            <a:ext cx="8153400" cy="3027362"/>
          </a:xfrm>
          <a:prstGeom prst="rect">
            <a:avLst/>
          </a:prstGeom>
          <a:noFill/>
          <a:ln w="9525">
            <a:noFill/>
            <a:miter lim="800000"/>
            <a:headEnd/>
            <a:tailEnd/>
          </a:ln>
        </p:spPr>
      </p:pic>
    </p:spTree>
    <p:extLst>
      <p:ext uri="{BB962C8B-B14F-4D97-AF65-F5344CB8AC3E}">
        <p14:creationId xmlns:p14="http://schemas.microsoft.com/office/powerpoint/2010/main" val="4091010995"/>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a:t>Step 1 – Library Preparation</a:t>
            </a:r>
          </a:p>
        </p:txBody>
      </p:sp>
      <p:sp>
        <p:nvSpPr>
          <p:cNvPr id="23557" name="Slide Number Placeholder 5"/>
          <p:cNvSpPr>
            <a:spLocks noGrp="1"/>
          </p:cNvSpPr>
          <p:nvPr>
            <p:ph type="sldNum" sz="quarter" idx="12"/>
          </p:nvPr>
        </p:nvSpPr>
        <p:spPr>
          <a:noFill/>
        </p:spPr>
        <p:txBody>
          <a:bodyPr>
            <a:normAutofit fontScale="85000" lnSpcReduction="20000"/>
          </a:bodyPr>
          <a:lstStyle/>
          <a:p>
            <a:fld id="{B3D805E2-8C0D-2F49-AD60-75741B650754}" type="slidenum">
              <a:rPr lang="de-DE" smtClean="0"/>
              <a:pPr/>
              <a:t>12</a:t>
            </a:fld>
            <a:endParaRPr lang="de-DE"/>
          </a:p>
        </p:txBody>
      </p:sp>
      <p:pic>
        <p:nvPicPr>
          <p:cNvPr id="23558" name="Picture 6"/>
          <p:cNvPicPr>
            <a:picLocks noChangeAspect="1"/>
          </p:cNvPicPr>
          <p:nvPr/>
        </p:nvPicPr>
        <p:blipFill>
          <a:blip r:embed="rId2"/>
          <a:srcRect/>
          <a:stretch>
            <a:fillRect/>
          </a:stretch>
        </p:blipFill>
        <p:spPr bwMode="auto">
          <a:xfrm>
            <a:off x="533400" y="1592263"/>
            <a:ext cx="8153400" cy="3817937"/>
          </a:xfrm>
          <a:prstGeom prst="rect">
            <a:avLst/>
          </a:prstGeom>
          <a:noFill/>
          <a:ln w="9525">
            <a:noFill/>
            <a:miter lim="800000"/>
            <a:headEnd/>
            <a:tailEnd/>
          </a:ln>
        </p:spPr>
      </p:pic>
    </p:spTree>
    <p:extLst>
      <p:ext uri="{BB962C8B-B14F-4D97-AF65-F5344CB8AC3E}">
        <p14:creationId xmlns:p14="http://schemas.microsoft.com/office/powerpoint/2010/main" val="1461553827"/>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dirty="0"/>
              <a:t>Step 1 – Library Preparation</a:t>
            </a:r>
          </a:p>
        </p:txBody>
      </p:sp>
      <p:sp>
        <p:nvSpPr>
          <p:cNvPr id="24581" name="Slide Number Placeholder 5"/>
          <p:cNvSpPr>
            <a:spLocks noGrp="1"/>
          </p:cNvSpPr>
          <p:nvPr>
            <p:ph type="sldNum" sz="quarter" idx="12"/>
          </p:nvPr>
        </p:nvSpPr>
        <p:spPr>
          <a:noFill/>
        </p:spPr>
        <p:txBody>
          <a:bodyPr>
            <a:normAutofit fontScale="85000" lnSpcReduction="20000"/>
          </a:bodyPr>
          <a:lstStyle/>
          <a:p>
            <a:fld id="{DAE7765A-DECD-564A-B6F4-C4BE393C38D1}" type="slidenum">
              <a:rPr lang="de-DE" smtClean="0"/>
              <a:pPr/>
              <a:t>13</a:t>
            </a:fld>
            <a:endParaRPr lang="de-DE"/>
          </a:p>
        </p:txBody>
      </p:sp>
      <p:pic>
        <p:nvPicPr>
          <p:cNvPr id="24582" name="Picture 7"/>
          <p:cNvPicPr>
            <a:picLocks noChangeAspect="1"/>
          </p:cNvPicPr>
          <p:nvPr/>
        </p:nvPicPr>
        <p:blipFill>
          <a:blip r:embed="rId2"/>
          <a:srcRect/>
          <a:stretch>
            <a:fillRect/>
          </a:stretch>
        </p:blipFill>
        <p:spPr bwMode="auto">
          <a:xfrm>
            <a:off x="533400" y="1616075"/>
            <a:ext cx="8153400" cy="3659188"/>
          </a:xfrm>
          <a:prstGeom prst="rect">
            <a:avLst/>
          </a:prstGeom>
          <a:noFill/>
          <a:ln w="9525">
            <a:noFill/>
            <a:miter lim="800000"/>
            <a:headEnd/>
            <a:tailEnd/>
          </a:ln>
        </p:spPr>
      </p:pic>
      <p:sp>
        <p:nvSpPr>
          <p:cNvPr id="9" name="Rectangle 8"/>
          <p:cNvSpPr/>
          <p:nvPr/>
        </p:nvSpPr>
        <p:spPr>
          <a:xfrm>
            <a:off x="0" y="6580036"/>
            <a:ext cx="9144000" cy="307777"/>
          </a:xfrm>
          <a:prstGeom prst="rect">
            <a:avLst/>
          </a:prstGeom>
        </p:spPr>
        <p:txBody>
          <a:bodyPr wrap="square">
            <a:spAutoFit/>
          </a:bodyPr>
          <a:lstStyle/>
          <a:p>
            <a:pPr algn="r"/>
            <a:r>
              <a:rPr lang="en-US" sz="1400" dirty="0" err="1">
                <a:latin typeface="HelveticaNeueLT Pro 43 LtEx"/>
                <a:cs typeface="HelveticaNeueLT Pro 43 LtEx"/>
              </a:rPr>
              <a:t>Parkhomchuk</a:t>
            </a:r>
            <a:r>
              <a:rPr lang="en-US" sz="1400" dirty="0">
                <a:latin typeface="HelveticaNeueLT Pro 43 LtEx"/>
                <a:cs typeface="HelveticaNeueLT Pro 43 LtEx"/>
              </a:rPr>
              <a:t>, D., et al. (2009), Nucleic Acids Res, 37 (18), e123.</a:t>
            </a:r>
          </a:p>
        </p:txBody>
      </p:sp>
    </p:spTree>
    <p:extLst>
      <p:ext uri="{BB962C8B-B14F-4D97-AF65-F5344CB8AC3E}">
        <p14:creationId xmlns:p14="http://schemas.microsoft.com/office/powerpoint/2010/main" val="426228404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dirty="0"/>
              <a:t>Step 1 – Library Preparation</a:t>
            </a:r>
            <a:endParaRPr lang="en-US" b="1" dirty="0">
              <a:solidFill>
                <a:srgbClr val="72AD46"/>
              </a:solidFill>
              <a:latin typeface="HelveticaNeueLT Pro 45 Lt" charset="0"/>
              <a:ea typeface="ＭＳ Ｐゴシック" charset="-128"/>
            </a:endParaRPr>
          </a:p>
        </p:txBody>
      </p:sp>
      <p:sp>
        <p:nvSpPr>
          <p:cNvPr id="97" name="Slide Number Placeholder 96"/>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14</a:t>
            </a:fld>
            <a:endParaRPr lang="de-DE"/>
          </a:p>
        </p:txBody>
      </p:sp>
      <p:cxnSp>
        <p:nvCxnSpPr>
          <p:cNvPr id="37895" name="Straight Connector 14"/>
          <p:cNvCxnSpPr>
            <a:cxnSpLocks noChangeShapeType="1"/>
          </p:cNvCxnSpPr>
          <p:nvPr/>
        </p:nvCxnSpPr>
        <p:spPr bwMode="auto">
          <a:xfrm>
            <a:off x="6494463" y="1671638"/>
            <a:ext cx="1587" cy="1587"/>
          </a:xfrm>
          <a:prstGeom prst="line">
            <a:avLst/>
          </a:prstGeom>
          <a:noFill/>
          <a:ln w="9525">
            <a:solidFill>
              <a:schemeClr val="tx1"/>
            </a:solidFill>
            <a:round/>
            <a:headEnd/>
            <a:tailEnd/>
          </a:ln>
        </p:spPr>
      </p:cxnSp>
      <p:cxnSp>
        <p:nvCxnSpPr>
          <p:cNvPr id="37908" name="Straight Connector 90"/>
          <p:cNvCxnSpPr>
            <a:cxnSpLocks noChangeShapeType="1"/>
          </p:cNvCxnSpPr>
          <p:nvPr/>
        </p:nvCxnSpPr>
        <p:spPr bwMode="auto">
          <a:xfrm rot="5400000" flipH="1" flipV="1">
            <a:off x="3581400" y="4089400"/>
            <a:ext cx="1588" cy="1588"/>
          </a:xfrm>
          <a:prstGeom prst="line">
            <a:avLst/>
          </a:prstGeom>
          <a:noFill/>
          <a:ln w="9525">
            <a:solidFill>
              <a:schemeClr val="tx1"/>
            </a:solidFill>
            <a:round/>
            <a:headEnd/>
            <a:tailEnd/>
          </a:ln>
        </p:spPr>
      </p:cxnSp>
      <p:grpSp>
        <p:nvGrpSpPr>
          <p:cNvPr id="60" name="Group 59"/>
          <p:cNvGrpSpPr/>
          <p:nvPr/>
        </p:nvGrpSpPr>
        <p:grpSpPr>
          <a:xfrm>
            <a:off x="3470275" y="3209130"/>
            <a:ext cx="822325" cy="80962"/>
            <a:chOff x="4968875" y="3254375"/>
            <a:chExt cx="822325" cy="80962"/>
          </a:xfrm>
        </p:grpSpPr>
        <p:cxnSp>
          <p:nvCxnSpPr>
            <p:cNvPr id="37925" name="Straight Connector 111"/>
            <p:cNvCxnSpPr>
              <a:cxnSpLocks noChangeShapeType="1"/>
            </p:cNvCxnSpPr>
            <p:nvPr/>
          </p:nvCxnSpPr>
          <p:spPr bwMode="auto">
            <a:xfrm>
              <a:off x="5104487" y="3254375"/>
              <a:ext cx="508676" cy="1588"/>
            </a:xfrm>
            <a:prstGeom prst="line">
              <a:avLst/>
            </a:prstGeom>
            <a:noFill/>
            <a:ln w="25400" cap="flat" cmpd="sng" algn="ctr">
              <a:solidFill>
                <a:schemeClr val="tx1"/>
              </a:solidFill>
              <a:prstDash val="solid"/>
              <a:round/>
              <a:headEnd type="none" w="med" len="med"/>
              <a:tailEnd type="none" w="med" len="med"/>
            </a:ln>
          </p:spPr>
        </p:cxnSp>
        <p:cxnSp>
          <p:nvCxnSpPr>
            <p:cNvPr id="37926" name="Straight Connector 112"/>
            <p:cNvCxnSpPr>
              <a:cxnSpLocks noChangeShapeType="1"/>
            </p:cNvCxnSpPr>
            <p:nvPr/>
          </p:nvCxnSpPr>
          <p:spPr bwMode="auto">
            <a:xfrm>
              <a:off x="5104487" y="3332161"/>
              <a:ext cx="508676" cy="1588"/>
            </a:xfrm>
            <a:prstGeom prst="line">
              <a:avLst/>
            </a:prstGeom>
            <a:noFill/>
            <a:ln w="25400" cap="flat" cmpd="sng" algn="ctr">
              <a:solidFill>
                <a:schemeClr val="tx1"/>
              </a:solidFill>
              <a:prstDash val="solid"/>
              <a:round/>
              <a:headEnd type="none" w="med" len="med"/>
              <a:tailEnd type="none" w="med" len="med"/>
            </a:ln>
          </p:spPr>
        </p:cxnSp>
        <p:cxnSp>
          <p:nvCxnSpPr>
            <p:cNvPr id="37927" name="Straight Connector 113"/>
            <p:cNvCxnSpPr>
              <a:cxnSpLocks noChangeShapeType="1"/>
            </p:cNvCxnSpPr>
            <p:nvPr/>
          </p:nvCxnSpPr>
          <p:spPr bwMode="auto">
            <a:xfrm rot="10800000" flipV="1">
              <a:off x="4968875" y="3254375"/>
              <a:ext cx="135613" cy="3176"/>
            </a:xfrm>
            <a:prstGeom prst="line">
              <a:avLst/>
            </a:prstGeom>
            <a:noFill/>
            <a:ln w="25400" cap="flat" cmpd="sng" algn="ctr">
              <a:solidFill>
                <a:schemeClr val="accent2"/>
              </a:solidFill>
              <a:prstDash val="solid"/>
              <a:round/>
              <a:headEnd type="none" w="med" len="med"/>
              <a:tailEnd type="none" w="med" len="med"/>
            </a:ln>
          </p:spPr>
        </p:cxnSp>
        <p:cxnSp>
          <p:nvCxnSpPr>
            <p:cNvPr id="37928" name="Straight Connector 114"/>
            <p:cNvCxnSpPr>
              <a:cxnSpLocks noChangeShapeType="1"/>
            </p:cNvCxnSpPr>
            <p:nvPr/>
          </p:nvCxnSpPr>
          <p:spPr bwMode="auto">
            <a:xfrm rot="10800000">
              <a:off x="4968875" y="3330573"/>
              <a:ext cx="135613" cy="1588"/>
            </a:xfrm>
            <a:prstGeom prst="line">
              <a:avLst/>
            </a:prstGeom>
            <a:noFill/>
            <a:ln w="25400" cap="flat" cmpd="sng" algn="ctr">
              <a:solidFill>
                <a:schemeClr val="accent2"/>
              </a:solidFill>
              <a:prstDash val="solid"/>
              <a:round/>
              <a:headEnd type="none" w="med" len="med"/>
              <a:tailEnd type="none" w="med" len="med"/>
            </a:ln>
          </p:spPr>
        </p:cxnSp>
        <p:cxnSp>
          <p:nvCxnSpPr>
            <p:cNvPr id="37929" name="Straight Connector 115"/>
            <p:cNvCxnSpPr>
              <a:cxnSpLocks noChangeShapeType="1"/>
            </p:cNvCxnSpPr>
            <p:nvPr/>
          </p:nvCxnSpPr>
          <p:spPr bwMode="auto">
            <a:xfrm flipV="1">
              <a:off x="5613163" y="3254375"/>
              <a:ext cx="178037" cy="3177"/>
            </a:xfrm>
            <a:prstGeom prst="line">
              <a:avLst/>
            </a:prstGeom>
            <a:noFill/>
            <a:ln w="25400" cap="flat" cmpd="sng" algn="ctr">
              <a:solidFill>
                <a:srgbClr val="3366FF"/>
              </a:solidFill>
              <a:prstDash val="solid"/>
              <a:round/>
              <a:headEnd type="none" w="med" len="med"/>
              <a:tailEnd type="none" w="med" len="med"/>
            </a:ln>
          </p:spPr>
        </p:cxnSp>
        <p:cxnSp>
          <p:nvCxnSpPr>
            <p:cNvPr id="37930" name="Straight Connector 116"/>
            <p:cNvCxnSpPr>
              <a:cxnSpLocks noChangeShapeType="1"/>
            </p:cNvCxnSpPr>
            <p:nvPr/>
          </p:nvCxnSpPr>
          <p:spPr bwMode="auto">
            <a:xfrm>
              <a:off x="5613163" y="3333749"/>
              <a:ext cx="178037" cy="1588"/>
            </a:xfrm>
            <a:prstGeom prst="line">
              <a:avLst/>
            </a:prstGeom>
            <a:noFill/>
            <a:ln w="25400" cap="flat" cmpd="sng" algn="ctr">
              <a:solidFill>
                <a:srgbClr val="3366FF"/>
              </a:solidFill>
              <a:prstDash val="solid"/>
              <a:round/>
              <a:headEnd type="none" w="med" len="med"/>
              <a:tailEnd type="none" w="med" len="med"/>
            </a:ln>
          </p:spPr>
        </p:cxnSp>
      </p:grpSp>
      <p:sp>
        <p:nvSpPr>
          <p:cNvPr id="37912" name="TextBox 117"/>
          <p:cNvSpPr txBox="1">
            <a:spLocks noChangeArrowheads="1"/>
          </p:cNvSpPr>
          <p:nvPr/>
        </p:nvSpPr>
        <p:spPr bwMode="auto">
          <a:xfrm>
            <a:off x="533401" y="2895600"/>
            <a:ext cx="1841500" cy="707886"/>
          </a:xfrm>
          <a:prstGeom prst="rect">
            <a:avLst/>
          </a:prstGeom>
          <a:solidFill>
            <a:schemeClr val="accent1"/>
          </a:solidFill>
          <a:ln w="9525">
            <a:noFill/>
            <a:miter lim="800000"/>
            <a:headEnd/>
            <a:tailEnd/>
          </a:ln>
        </p:spPr>
        <p:txBody>
          <a:bodyPr wrap="square">
            <a:prstTxWarp prst="textNoShape">
              <a:avLst/>
            </a:prstTxWarp>
            <a:spAutoFit/>
          </a:bodyPr>
          <a:lstStyle/>
          <a:p>
            <a:r>
              <a:rPr lang="en-US" sz="2000" dirty="0" err="1">
                <a:latin typeface="HelveticaNeueLT Pro 43 LtEx"/>
                <a:cs typeface="HelveticaNeueLT Pro 43 LtEx"/>
              </a:rPr>
              <a:t>cDNA</a:t>
            </a:r>
            <a:r>
              <a:rPr lang="en-US" sz="2000" dirty="0">
                <a:latin typeface="HelveticaNeueLT Pro 43 LtEx"/>
                <a:cs typeface="HelveticaNeueLT Pro 43 LtEx"/>
              </a:rPr>
              <a:t> with adaptors</a:t>
            </a:r>
          </a:p>
        </p:txBody>
      </p:sp>
      <p:sp>
        <p:nvSpPr>
          <p:cNvPr id="37913" name="TextBox 120"/>
          <p:cNvSpPr txBox="1">
            <a:spLocks noChangeArrowheads="1"/>
          </p:cNvSpPr>
          <p:nvPr/>
        </p:nvSpPr>
        <p:spPr bwMode="auto">
          <a:xfrm>
            <a:off x="3365052" y="4341812"/>
            <a:ext cx="2327275" cy="461665"/>
          </a:xfrm>
          <a:prstGeom prst="rect">
            <a:avLst/>
          </a:prstGeom>
          <a:noFill/>
          <a:ln w="9525">
            <a:solidFill>
              <a:schemeClr val="tx1"/>
            </a:solidFill>
            <a:miter lim="800000"/>
            <a:headEnd/>
            <a:tailEnd/>
          </a:ln>
        </p:spPr>
        <p:txBody>
          <a:bodyPr wrap="square" anchor="ctr">
            <a:prstTxWarp prst="textNoShape">
              <a:avLst/>
            </a:prstTxWarp>
            <a:spAutoFit/>
          </a:bodyPr>
          <a:lstStyle/>
          <a:p>
            <a:pPr algn="ctr"/>
            <a:r>
              <a:rPr lang="en-US" dirty="0">
                <a:latin typeface="HelveticaNeueLT Pro 43 LtEx"/>
                <a:cs typeface="HelveticaNeueLT Pro 43 LtEx"/>
              </a:rPr>
              <a:t>Size selection</a:t>
            </a:r>
          </a:p>
        </p:txBody>
      </p:sp>
      <p:sp>
        <p:nvSpPr>
          <p:cNvPr id="37914" name="TextBox 123"/>
          <p:cNvSpPr txBox="1">
            <a:spLocks noChangeArrowheads="1"/>
          </p:cNvSpPr>
          <p:nvPr/>
        </p:nvSpPr>
        <p:spPr bwMode="auto">
          <a:xfrm>
            <a:off x="2973210" y="5632450"/>
            <a:ext cx="3110958" cy="461665"/>
          </a:xfrm>
          <a:prstGeom prst="rect">
            <a:avLst/>
          </a:prstGeom>
          <a:noFill/>
          <a:ln w="9525">
            <a:solidFill>
              <a:schemeClr val="tx1"/>
            </a:solidFill>
            <a:miter lim="800000"/>
            <a:headEnd/>
            <a:tailEnd/>
          </a:ln>
        </p:spPr>
        <p:txBody>
          <a:bodyPr wrap="square">
            <a:prstTxWarp prst="textNoShape">
              <a:avLst/>
            </a:prstTxWarp>
            <a:spAutoFit/>
          </a:bodyPr>
          <a:lstStyle/>
          <a:p>
            <a:pPr algn="ctr"/>
            <a:r>
              <a:rPr lang="en-US" dirty="0">
                <a:latin typeface="HelveticaNeueLT Pro 43 LtEx"/>
                <a:cs typeface="HelveticaNeueLT Pro 43 LtEx"/>
              </a:rPr>
              <a:t>PCR amplification</a:t>
            </a:r>
          </a:p>
        </p:txBody>
      </p:sp>
      <p:cxnSp>
        <p:nvCxnSpPr>
          <p:cNvPr id="37916" name="Straight Arrow Connector 130"/>
          <p:cNvCxnSpPr>
            <a:cxnSpLocks noChangeShapeType="1"/>
          </p:cNvCxnSpPr>
          <p:nvPr/>
        </p:nvCxnSpPr>
        <p:spPr bwMode="auto">
          <a:xfrm rot="5400000">
            <a:off x="4291015" y="3827463"/>
            <a:ext cx="493714" cy="1588"/>
          </a:xfrm>
          <a:prstGeom prst="straightConnector1">
            <a:avLst/>
          </a:prstGeom>
          <a:noFill/>
          <a:ln w="19050" cap="flat" cmpd="sng" algn="ctr">
            <a:solidFill>
              <a:schemeClr val="tx1"/>
            </a:solidFill>
            <a:prstDash val="solid"/>
            <a:round/>
            <a:headEnd type="none" w="med" len="med"/>
            <a:tailEnd type="arrow" w="med" len="med"/>
          </a:ln>
        </p:spPr>
      </p:cxnSp>
      <p:cxnSp>
        <p:nvCxnSpPr>
          <p:cNvPr id="37920" name="Straight Connector 30"/>
          <p:cNvCxnSpPr>
            <a:cxnSpLocks noChangeShapeType="1"/>
          </p:cNvCxnSpPr>
          <p:nvPr/>
        </p:nvCxnSpPr>
        <p:spPr bwMode="auto">
          <a:xfrm>
            <a:off x="2798762" y="2117726"/>
            <a:ext cx="508000" cy="1588"/>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37921" name="Straight Connector 30"/>
          <p:cNvCxnSpPr>
            <a:cxnSpLocks noChangeShapeType="1"/>
          </p:cNvCxnSpPr>
          <p:nvPr/>
        </p:nvCxnSpPr>
        <p:spPr bwMode="auto">
          <a:xfrm>
            <a:off x="4292600" y="2124075"/>
            <a:ext cx="508000" cy="15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37922" name="Straight Connector 30"/>
          <p:cNvCxnSpPr>
            <a:cxnSpLocks noChangeShapeType="1"/>
          </p:cNvCxnSpPr>
          <p:nvPr/>
        </p:nvCxnSpPr>
        <p:spPr bwMode="auto">
          <a:xfrm>
            <a:off x="3530600" y="2119314"/>
            <a:ext cx="508000" cy="15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37923" name="Straight Arrow Connector 72"/>
          <p:cNvCxnSpPr>
            <a:cxnSpLocks noChangeShapeType="1"/>
          </p:cNvCxnSpPr>
          <p:nvPr/>
        </p:nvCxnSpPr>
        <p:spPr bwMode="auto">
          <a:xfrm rot="16200000" flipH="1">
            <a:off x="4310065" y="2666998"/>
            <a:ext cx="456409" cy="794"/>
          </a:xfrm>
          <a:prstGeom prst="straightConnector1">
            <a:avLst/>
          </a:prstGeom>
          <a:noFill/>
          <a:ln w="19050" cap="flat" cmpd="sng" algn="ctr">
            <a:solidFill>
              <a:schemeClr val="tx1"/>
            </a:solidFill>
            <a:prstDash val="solid"/>
            <a:round/>
            <a:headEnd type="none" w="med" len="med"/>
            <a:tailEnd type="arrow" w="med" len="med"/>
          </a:ln>
        </p:spPr>
      </p:cxnSp>
      <p:sp>
        <p:nvSpPr>
          <p:cNvPr id="37924" name="TextBox 38"/>
          <p:cNvSpPr txBox="1">
            <a:spLocks noChangeArrowheads="1"/>
          </p:cNvSpPr>
          <p:nvPr/>
        </p:nvSpPr>
        <p:spPr bwMode="auto">
          <a:xfrm>
            <a:off x="533400" y="1673225"/>
            <a:ext cx="1841500" cy="707886"/>
          </a:xfrm>
          <a:prstGeom prst="rect">
            <a:avLst/>
          </a:prstGeom>
          <a:solidFill>
            <a:schemeClr val="accent1"/>
          </a:solidFill>
          <a:ln w="9525">
            <a:noFill/>
            <a:miter lim="800000"/>
            <a:headEnd/>
            <a:tailEnd/>
          </a:ln>
        </p:spPr>
        <p:txBody>
          <a:bodyPr wrap="square">
            <a:prstTxWarp prst="textNoShape">
              <a:avLst/>
            </a:prstTxWarp>
            <a:spAutoFit/>
          </a:bodyPr>
          <a:lstStyle/>
          <a:p>
            <a:r>
              <a:rPr lang="en-US" sz="2000" dirty="0">
                <a:latin typeface="HelveticaNeueLT Pro 43 LtEx"/>
                <a:cs typeface="HelveticaNeueLT Pro 43 LtEx"/>
              </a:rPr>
              <a:t>Fragmented </a:t>
            </a:r>
            <a:r>
              <a:rPr lang="en-US" sz="2000" dirty="0" err="1">
                <a:latin typeface="HelveticaNeueLT Pro 43 LtEx"/>
                <a:cs typeface="HelveticaNeueLT Pro 43 LtEx"/>
              </a:rPr>
              <a:t>cDNA</a:t>
            </a:r>
            <a:endParaRPr lang="en-US" sz="2000" dirty="0">
              <a:latin typeface="HelveticaNeueLT Pro 43 LtEx"/>
              <a:cs typeface="HelveticaNeueLT Pro 43 LtEx"/>
            </a:endParaRPr>
          </a:p>
        </p:txBody>
      </p:sp>
      <p:cxnSp>
        <p:nvCxnSpPr>
          <p:cNvPr id="55" name="Straight Connector 30"/>
          <p:cNvCxnSpPr>
            <a:cxnSpLocks noChangeShapeType="1"/>
          </p:cNvCxnSpPr>
          <p:nvPr/>
        </p:nvCxnSpPr>
        <p:spPr bwMode="auto">
          <a:xfrm>
            <a:off x="4978400" y="2136775"/>
            <a:ext cx="508000" cy="15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56" name="Straight Connector 30"/>
          <p:cNvCxnSpPr>
            <a:cxnSpLocks noChangeShapeType="1"/>
          </p:cNvCxnSpPr>
          <p:nvPr/>
        </p:nvCxnSpPr>
        <p:spPr bwMode="auto">
          <a:xfrm>
            <a:off x="5740400" y="2138362"/>
            <a:ext cx="508000" cy="15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57" name="Straight Connector 30"/>
          <p:cNvCxnSpPr>
            <a:cxnSpLocks noChangeShapeType="1"/>
          </p:cNvCxnSpPr>
          <p:nvPr/>
        </p:nvCxnSpPr>
        <p:spPr bwMode="auto">
          <a:xfrm>
            <a:off x="6502400" y="2139949"/>
            <a:ext cx="508000" cy="1587"/>
          </a:xfrm>
          <a:prstGeom prst="line">
            <a:avLst/>
          </a:prstGeom>
          <a:ln>
            <a:headEnd/>
            <a:tailEnd/>
          </a:ln>
        </p:spPr>
        <p:style>
          <a:lnRef idx="2">
            <a:schemeClr val="accent4"/>
          </a:lnRef>
          <a:fillRef idx="0">
            <a:schemeClr val="accent4"/>
          </a:fillRef>
          <a:effectRef idx="1">
            <a:schemeClr val="accent4"/>
          </a:effectRef>
          <a:fontRef idx="minor">
            <a:schemeClr val="tx1"/>
          </a:fontRef>
        </p:style>
      </p:cxnSp>
      <p:grpSp>
        <p:nvGrpSpPr>
          <p:cNvPr id="61" name="Group 60"/>
          <p:cNvGrpSpPr/>
          <p:nvPr/>
        </p:nvGrpSpPr>
        <p:grpSpPr>
          <a:xfrm>
            <a:off x="4372912" y="3217071"/>
            <a:ext cx="822325" cy="80962"/>
            <a:chOff x="4968875" y="3254375"/>
            <a:chExt cx="822325" cy="80962"/>
          </a:xfrm>
        </p:grpSpPr>
        <p:cxnSp>
          <p:nvCxnSpPr>
            <p:cNvPr id="62" name="Straight Connector 111"/>
            <p:cNvCxnSpPr>
              <a:cxnSpLocks noChangeShapeType="1"/>
            </p:cNvCxnSpPr>
            <p:nvPr/>
          </p:nvCxnSpPr>
          <p:spPr bwMode="auto">
            <a:xfrm>
              <a:off x="5104487" y="3254375"/>
              <a:ext cx="508676" cy="1588"/>
            </a:xfrm>
            <a:prstGeom prst="line">
              <a:avLst/>
            </a:prstGeom>
            <a:noFill/>
            <a:ln w="25400" cap="flat" cmpd="sng" algn="ctr">
              <a:solidFill>
                <a:schemeClr val="tx1"/>
              </a:solidFill>
              <a:prstDash val="solid"/>
              <a:round/>
              <a:headEnd type="none" w="med" len="med"/>
              <a:tailEnd type="none" w="med" len="med"/>
            </a:ln>
          </p:spPr>
        </p:cxnSp>
        <p:cxnSp>
          <p:nvCxnSpPr>
            <p:cNvPr id="63" name="Straight Connector 112"/>
            <p:cNvCxnSpPr>
              <a:cxnSpLocks noChangeShapeType="1"/>
            </p:cNvCxnSpPr>
            <p:nvPr/>
          </p:nvCxnSpPr>
          <p:spPr bwMode="auto">
            <a:xfrm>
              <a:off x="5104487" y="3332161"/>
              <a:ext cx="508676" cy="1588"/>
            </a:xfrm>
            <a:prstGeom prst="line">
              <a:avLst/>
            </a:prstGeom>
            <a:noFill/>
            <a:ln w="25400" cap="flat" cmpd="sng" algn="ctr">
              <a:solidFill>
                <a:schemeClr val="tx1"/>
              </a:solidFill>
              <a:prstDash val="solid"/>
              <a:round/>
              <a:headEnd type="none" w="med" len="med"/>
              <a:tailEnd type="none" w="med" len="med"/>
            </a:ln>
          </p:spPr>
        </p:cxnSp>
        <p:cxnSp>
          <p:nvCxnSpPr>
            <p:cNvPr id="64" name="Straight Connector 113"/>
            <p:cNvCxnSpPr>
              <a:cxnSpLocks noChangeShapeType="1"/>
            </p:cNvCxnSpPr>
            <p:nvPr/>
          </p:nvCxnSpPr>
          <p:spPr bwMode="auto">
            <a:xfrm rot="10800000" flipV="1">
              <a:off x="4968875" y="3254375"/>
              <a:ext cx="135613" cy="3176"/>
            </a:xfrm>
            <a:prstGeom prst="line">
              <a:avLst/>
            </a:prstGeom>
            <a:noFill/>
            <a:ln w="25400" cap="flat" cmpd="sng" algn="ctr">
              <a:solidFill>
                <a:schemeClr val="accent2"/>
              </a:solidFill>
              <a:prstDash val="solid"/>
              <a:round/>
              <a:headEnd type="none" w="med" len="med"/>
              <a:tailEnd type="none" w="med" len="med"/>
            </a:ln>
          </p:spPr>
        </p:cxnSp>
        <p:cxnSp>
          <p:nvCxnSpPr>
            <p:cNvPr id="65" name="Straight Connector 114"/>
            <p:cNvCxnSpPr>
              <a:cxnSpLocks noChangeShapeType="1"/>
            </p:cNvCxnSpPr>
            <p:nvPr/>
          </p:nvCxnSpPr>
          <p:spPr bwMode="auto">
            <a:xfrm rot="10800000">
              <a:off x="4968875" y="3330573"/>
              <a:ext cx="135613" cy="1588"/>
            </a:xfrm>
            <a:prstGeom prst="line">
              <a:avLst/>
            </a:prstGeom>
            <a:noFill/>
            <a:ln w="25400" cap="flat" cmpd="sng" algn="ctr">
              <a:solidFill>
                <a:schemeClr val="accent2"/>
              </a:solidFill>
              <a:prstDash val="solid"/>
              <a:round/>
              <a:headEnd type="none" w="med" len="med"/>
              <a:tailEnd type="none" w="med" len="med"/>
            </a:ln>
          </p:spPr>
        </p:cxnSp>
        <p:cxnSp>
          <p:nvCxnSpPr>
            <p:cNvPr id="66" name="Straight Connector 115"/>
            <p:cNvCxnSpPr>
              <a:cxnSpLocks noChangeShapeType="1"/>
            </p:cNvCxnSpPr>
            <p:nvPr/>
          </p:nvCxnSpPr>
          <p:spPr bwMode="auto">
            <a:xfrm flipV="1">
              <a:off x="5613163" y="3254375"/>
              <a:ext cx="178037" cy="3177"/>
            </a:xfrm>
            <a:prstGeom prst="line">
              <a:avLst/>
            </a:prstGeom>
            <a:noFill/>
            <a:ln w="25400" cap="flat" cmpd="sng" algn="ctr">
              <a:solidFill>
                <a:srgbClr val="3366FF"/>
              </a:solidFill>
              <a:prstDash val="solid"/>
              <a:round/>
              <a:headEnd type="none" w="med" len="med"/>
              <a:tailEnd type="none" w="med" len="med"/>
            </a:ln>
          </p:spPr>
        </p:cxnSp>
        <p:cxnSp>
          <p:nvCxnSpPr>
            <p:cNvPr id="67" name="Straight Connector 116"/>
            <p:cNvCxnSpPr>
              <a:cxnSpLocks noChangeShapeType="1"/>
            </p:cNvCxnSpPr>
            <p:nvPr/>
          </p:nvCxnSpPr>
          <p:spPr bwMode="auto">
            <a:xfrm>
              <a:off x="5613163" y="3333749"/>
              <a:ext cx="178037" cy="1588"/>
            </a:xfrm>
            <a:prstGeom prst="line">
              <a:avLst/>
            </a:prstGeom>
            <a:noFill/>
            <a:ln w="25400" cap="flat" cmpd="sng" algn="ctr">
              <a:solidFill>
                <a:srgbClr val="3366FF"/>
              </a:solidFill>
              <a:prstDash val="solid"/>
              <a:round/>
              <a:headEnd type="none" w="med" len="med"/>
              <a:tailEnd type="none" w="med" len="med"/>
            </a:ln>
          </p:spPr>
        </p:cxnSp>
      </p:grpSp>
      <p:grpSp>
        <p:nvGrpSpPr>
          <p:cNvPr id="68" name="Group 67"/>
          <p:cNvGrpSpPr/>
          <p:nvPr/>
        </p:nvGrpSpPr>
        <p:grpSpPr>
          <a:xfrm>
            <a:off x="5273675" y="3220248"/>
            <a:ext cx="822325" cy="80962"/>
            <a:chOff x="4968875" y="3254375"/>
            <a:chExt cx="822325" cy="80962"/>
          </a:xfrm>
        </p:grpSpPr>
        <p:cxnSp>
          <p:nvCxnSpPr>
            <p:cNvPr id="69" name="Straight Connector 111"/>
            <p:cNvCxnSpPr>
              <a:cxnSpLocks noChangeShapeType="1"/>
            </p:cNvCxnSpPr>
            <p:nvPr/>
          </p:nvCxnSpPr>
          <p:spPr bwMode="auto">
            <a:xfrm>
              <a:off x="5104487" y="3254375"/>
              <a:ext cx="508676" cy="1588"/>
            </a:xfrm>
            <a:prstGeom prst="line">
              <a:avLst/>
            </a:prstGeom>
            <a:noFill/>
            <a:ln w="25400" cap="flat" cmpd="sng" algn="ctr">
              <a:solidFill>
                <a:schemeClr val="tx1"/>
              </a:solidFill>
              <a:prstDash val="solid"/>
              <a:round/>
              <a:headEnd type="none" w="med" len="med"/>
              <a:tailEnd type="none" w="med" len="med"/>
            </a:ln>
          </p:spPr>
        </p:cxnSp>
        <p:cxnSp>
          <p:nvCxnSpPr>
            <p:cNvPr id="70" name="Straight Connector 112"/>
            <p:cNvCxnSpPr>
              <a:cxnSpLocks noChangeShapeType="1"/>
            </p:cNvCxnSpPr>
            <p:nvPr/>
          </p:nvCxnSpPr>
          <p:spPr bwMode="auto">
            <a:xfrm>
              <a:off x="5104487" y="3332161"/>
              <a:ext cx="508676" cy="1588"/>
            </a:xfrm>
            <a:prstGeom prst="line">
              <a:avLst/>
            </a:prstGeom>
            <a:noFill/>
            <a:ln w="25400" cap="flat" cmpd="sng" algn="ctr">
              <a:solidFill>
                <a:schemeClr val="tx1"/>
              </a:solidFill>
              <a:prstDash val="solid"/>
              <a:round/>
              <a:headEnd type="none" w="med" len="med"/>
              <a:tailEnd type="none" w="med" len="med"/>
            </a:ln>
          </p:spPr>
        </p:cxnSp>
        <p:cxnSp>
          <p:nvCxnSpPr>
            <p:cNvPr id="71" name="Straight Connector 113"/>
            <p:cNvCxnSpPr>
              <a:cxnSpLocks noChangeShapeType="1"/>
            </p:cNvCxnSpPr>
            <p:nvPr/>
          </p:nvCxnSpPr>
          <p:spPr bwMode="auto">
            <a:xfrm rot="10800000" flipV="1">
              <a:off x="4968875" y="3254375"/>
              <a:ext cx="135613" cy="3176"/>
            </a:xfrm>
            <a:prstGeom prst="line">
              <a:avLst/>
            </a:prstGeom>
            <a:noFill/>
            <a:ln w="25400" cap="flat" cmpd="sng" algn="ctr">
              <a:solidFill>
                <a:schemeClr val="accent2"/>
              </a:solidFill>
              <a:prstDash val="solid"/>
              <a:round/>
              <a:headEnd type="none" w="med" len="med"/>
              <a:tailEnd type="none" w="med" len="med"/>
            </a:ln>
          </p:spPr>
        </p:cxnSp>
        <p:cxnSp>
          <p:nvCxnSpPr>
            <p:cNvPr id="72" name="Straight Connector 114"/>
            <p:cNvCxnSpPr>
              <a:cxnSpLocks noChangeShapeType="1"/>
            </p:cNvCxnSpPr>
            <p:nvPr/>
          </p:nvCxnSpPr>
          <p:spPr bwMode="auto">
            <a:xfrm rot="10800000">
              <a:off x="4968875" y="3330573"/>
              <a:ext cx="135613" cy="1588"/>
            </a:xfrm>
            <a:prstGeom prst="line">
              <a:avLst/>
            </a:prstGeom>
            <a:noFill/>
            <a:ln w="25400" cap="flat" cmpd="sng" algn="ctr">
              <a:solidFill>
                <a:schemeClr val="accent2"/>
              </a:solidFill>
              <a:prstDash val="solid"/>
              <a:round/>
              <a:headEnd type="none" w="med" len="med"/>
              <a:tailEnd type="none" w="med" len="med"/>
            </a:ln>
          </p:spPr>
        </p:cxnSp>
        <p:cxnSp>
          <p:nvCxnSpPr>
            <p:cNvPr id="73" name="Straight Connector 115"/>
            <p:cNvCxnSpPr>
              <a:cxnSpLocks noChangeShapeType="1"/>
            </p:cNvCxnSpPr>
            <p:nvPr/>
          </p:nvCxnSpPr>
          <p:spPr bwMode="auto">
            <a:xfrm flipV="1">
              <a:off x="5613163" y="3254375"/>
              <a:ext cx="178037" cy="3177"/>
            </a:xfrm>
            <a:prstGeom prst="line">
              <a:avLst/>
            </a:prstGeom>
            <a:noFill/>
            <a:ln w="25400" cap="flat" cmpd="sng" algn="ctr">
              <a:solidFill>
                <a:srgbClr val="3366FF"/>
              </a:solidFill>
              <a:prstDash val="solid"/>
              <a:round/>
              <a:headEnd type="none" w="med" len="med"/>
              <a:tailEnd type="none" w="med" len="med"/>
            </a:ln>
          </p:spPr>
        </p:cxnSp>
        <p:cxnSp>
          <p:nvCxnSpPr>
            <p:cNvPr id="74" name="Straight Connector 116"/>
            <p:cNvCxnSpPr>
              <a:cxnSpLocks noChangeShapeType="1"/>
            </p:cNvCxnSpPr>
            <p:nvPr/>
          </p:nvCxnSpPr>
          <p:spPr bwMode="auto">
            <a:xfrm>
              <a:off x="5613163" y="3333749"/>
              <a:ext cx="178037" cy="1588"/>
            </a:xfrm>
            <a:prstGeom prst="line">
              <a:avLst/>
            </a:prstGeom>
            <a:noFill/>
            <a:ln w="25400" cap="flat" cmpd="sng" algn="ctr">
              <a:solidFill>
                <a:srgbClr val="3366FF"/>
              </a:solidFill>
              <a:prstDash val="solid"/>
              <a:round/>
              <a:headEnd type="none" w="med" len="med"/>
              <a:tailEnd type="none" w="med" len="med"/>
            </a:ln>
          </p:spPr>
        </p:cxnSp>
      </p:grpSp>
      <p:grpSp>
        <p:nvGrpSpPr>
          <p:cNvPr id="75" name="Group 74"/>
          <p:cNvGrpSpPr/>
          <p:nvPr/>
        </p:nvGrpSpPr>
        <p:grpSpPr>
          <a:xfrm>
            <a:off x="6151085" y="3215482"/>
            <a:ext cx="822325" cy="80962"/>
            <a:chOff x="4968875" y="3254375"/>
            <a:chExt cx="822325" cy="80962"/>
          </a:xfrm>
        </p:grpSpPr>
        <p:cxnSp>
          <p:nvCxnSpPr>
            <p:cNvPr id="76" name="Straight Connector 111"/>
            <p:cNvCxnSpPr>
              <a:cxnSpLocks noChangeShapeType="1"/>
            </p:cNvCxnSpPr>
            <p:nvPr/>
          </p:nvCxnSpPr>
          <p:spPr bwMode="auto">
            <a:xfrm>
              <a:off x="5104487" y="3254375"/>
              <a:ext cx="508676" cy="1588"/>
            </a:xfrm>
            <a:prstGeom prst="line">
              <a:avLst/>
            </a:prstGeom>
            <a:noFill/>
            <a:ln w="25400" cap="flat" cmpd="sng" algn="ctr">
              <a:solidFill>
                <a:schemeClr val="tx1"/>
              </a:solidFill>
              <a:prstDash val="solid"/>
              <a:round/>
              <a:headEnd type="none" w="med" len="med"/>
              <a:tailEnd type="none" w="med" len="med"/>
            </a:ln>
          </p:spPr>
        </p:cxnSp>
        <p:cxnSp>
          <p:nvCxnSpPr>
            <p:cNvPr id="77" name="Straight Connector 112"/>
            <p:cNvCxnSpPr>
              <a:cxnSpLocks noChangeShapeType="1"/>
            </p:cNvCxnSpPr>
            <p:nvPr/>
          </p:nvCxnSpPr>
          <p:spPr bwMode="auto">
            <a:xfrm>
              <a:off x="5104487" y="3332161"/>
              <a:ext cx="508676" cy="1588"/>
            </a:xfrm>
            <a:prstGeom prst="line">
              <a:avLst/>
            </a:prstGeom>
            <a:noFill/>
            <a:ln w="25400" cap="flat" cmpd="sng" algn="ctr">
              <a:solidFill>
                <a:schemeClr val="tx1"/>
              </a:solidFill>
              <a:prstDash val="solid"/>
              <a:round/>
              <a:headEnd type="none" w="med" len="med"/>
              <a:tailEnd type="none" w="med" len="med"/>
            </a:ln>
          </p:spPr>
        </p:cxnSp>
        <p:cxnSp>
          <p:nvCxnSpPr>
            <p:cNvPr id="78" name="Straight Connector 113"/>
            <p:cNvCxnSpPr>
              <a:cxnSpLocks noChangeShapeType="1"/>
            </p:cNvCxnSpPr>
            <p:nvPr/>
          </p:nvCxnSpPr>
          <p:spPr bwMode="auto">
            <a:xfrm rot="10800000" flipV="1">
              <a:off x="4968875" y="3254375"/>
              <a:ext cx="135613" cy="3176"/>
            </a:xfrm>
            <a:prstGeom prst="line">
              <a:avLst/>
            </a:prstGeom>
            <a:noFill/>
            <a:ln w="25400" cap="flat" cmpd="sng" algn="ctr">
              <a:solidFill>
                <a:schemeClr val="accent2"/>
              </a:solidFill>
              <a:prstDash val="solid"/>
              <a:round/>
              <a:headEnd type="none" w="med" len="med"/>
              <a:tailEnd type="none" w="med" len="med"/>
            </a:ln>
          </p:spPr>
        </p:cxnSp>
        <p:cxnSp>
          <p:nvCxnSpPr>
            <p:cNvPr id="79" name="Straight Connector 114"/>
            <p:cNvCxnSpPr>
              <a:cxnSpLocks noChangeShapeType="1"/>
            </p:cNvCxnSpPr>
            <p:nvPr/>
          </p:nvCxnSpPr>
          <p:spPr bwMode="auto">
            <a:xfrm rot="10800000">
              <a:off x="4968875" y="3330573"/>
              <a:ext cx="135613" cy="1588"/>
            </a:xfrm>
            <a:prstGeom prst="line">
              <a:avLst/>
            </a:prstGeom>
            <a:noFill/>
            <a:ln w="25400" cap="flat" cmpd="sng" algn="ctr">
              <a:solidFill>
                <a:schemeClr val="accent2"/>
              </a:solidFill>
              <a:prstDash val="solid"/>
              <a:round/>
              <a:headEnd type="none" w="med" len="med"/>
              <a:tailEnd type="none" w="med" len="med"/>
            </a:ln>
          </p:spPr>
        </p:cxnSp>
        <p:cxnSp>
          <p:nvCxnSpPr>
            <p:cNvPr id="80" name="Straight Connector 115"/>
            <p:cNvCxnSpPr>
              <a:cxnSpLocks noChangeShapeType="1"/>
            </p:cNvCxnSpPr>
            <p:nvPr/>
          </p:nvCxnSpPr>
          <p:spPr bwMode="auto">
            <a:xfrm flipV="1">
              <a:off x="5613163" y="3254375"/>
              <a:ext cx="178037" cy="3177"/>
            </a:xfrm>
            <a:prstGeom prst="line">
              <a:avLst/>
            </a:prstGeom>
            <a:noFill/>
            <a:ln w="25400" cap="flat" cmpd="sng" algn="ctr">
              <a:solidFill>
                <a:srgbClr val="3366FF"/>
              </a:solidFill>
              <a:prstDash val="solid"/>
              <a:round/>
              <a:headEnd type="none" w="med" len="med"/>
              <a:tailEnd type="none" w="med" len="med"/>
            </a:ln>
          </p:spPr>
        </p:cxnSp>
        <p:cxnSp>
          <p:nvCxnSpPr>
            <p:cNvPr id="81" name="Straight Connector 116"/>
            <p:cNvCxnSpPr>
              <a:cxnSpLocks noChangeShapeType="1"/>
            </p:cNvCxnSpPr>
            <p:nvPr/>
          </p:nvCxnSpPr>
          <p:spPr bwMode="auto">
            <a:xfrm>
              <a:off x="5613163" y="3333749"/>
              <a:ext cx="178037" cy="1588"/>
            </a:xfrm>
            <a:prstGeom prst="line">
              <a:avLst/>
            </a:prstGeom>
            <a:noFill/>
            <a:ln w="25400" cap="flat" cmpd="sng" algn="ctr">
              <a:solidFill>
                <a:srgbClr val="3366FF"/>
              </a:solidFill>
              <a:prstDash val="solid"/>
              <a:round/>
              <a:headEnd type="none" w="med" len="med"/>
              <a:tailEnd type="none" w="med" len="med"/>
            </a:ln>
          </p:spPr>
        </p:cxnSp>
      </p:grpSp>
      <p:grpSp>
        <p:nvGrpSpPr>
          <p:cNvPr id="82" name="Group 81"/>
          <p:cNvGrpSpPr/>
          <p:nvPr/>
        </p:nvGrpSpPr>
        <p:grpSpPr>
          <a:xfrm>
            <a:off x="7010400" y="3223425"/>
            <a:ext cx="822325" cy="80962"/>
            <a:chOff x="4968875" y="3254375"/>
            <a:chExt cx="822325" cy="80962"/>
          </a:xfrm>
        </p:grpSpPr>
        <p:cxnSp>
          <p:nvCxnSpPr>
            <p:cNvPr id="83" name="Straight Connector 111"/>
            <p:cNvCxnSpPr>
              <a:cxnSpLocks noChangeShapeType="1"/>
            </p:cNvCxnSpPr>
            <p:nvPr/>
          </p:nvCxnSpPr>
          <p:spPr bwMode="auto">
            <a:xfrm>
              <a:off x="5104487" y="3254375"/>
              <a:ext cx="508676" cy="1588"/>
            </a:xfrm>
            <a:prstGeom prst="line">
              <a:avLst/>
            </a:prstGeom>
            <a:noFill/>
            <a:ln w="25400" cap="flat" cmpd="sng" algn="ctr">
              <a:solidFill>
                <a:schemeClr val="tx1"/>
              </a:solidFill>
              <a:prstDash val="solid"/>
              <a:round/>
              <a:headEnd type="none" w="med" len="med"/>
              <a:tailEnd type="none" w="med" len="med"/>
            </a:ln>
          </p:spPr>
        </p:cxnSp>
        <p:cxnSp>
          <p:nvCxnSpPr>
            <p:cNvPr id="84" name="Straight Connector 112"/>
            <p:cNvCxnSpPr>
              <a:cxnSpLocks noChangeShapeType="1"/>
            </p:cNvCxnSpPr>
            <p:nvPr/>
          </p:nvCxnSpPr>
          <p:spPr bwMode="auto">
            <a:xfrm>
              <a:off x="5104487" y="3332161"/>
              <a:ext cx="508676" cy="1588"/>
            </a:xfrm>
            <a:prstGeom prst="line">
              <a:avLst/>
            </a:prstGeom>
            <a:noFill/>
            <a:ln w="25400" cap="flat" cmpd="sng" algn="ctr">
              <a:solidFill>
                <a:schemeClr val="tx1"/>
              </a:solidFill>
              <a:prstDash val="solid"/>
              <a:round/>
              <a:headEnd type="none" w="med" len="med"/>
              <a:tailEnd type="none" w="med" len="med"/>
            </a:ln>
          </p:spPr>
        </p:cxnSp>
        <p:cxnSp>
          <p:nvCxnSpPr>
            <p:cNvPr id="85" name="Straight Connector 113"/>
            <p:cNvCxnSpPr>
              <a:cxnSpLocks noChangeShapeType="1"/>
            </p:cNvCxnSpPr>
            <p:nvPr/>
          </p:nvCxnSpPr>
          <p:spPr bwMode="auto">
            <a:xfrm rot="10800000" flipV="1">
              <a:off x="4968875" y="3254375"/>
              <a:ext cx="135613" cy="3176"/>
            </a:xfrm>
            <a:prstGeom prst="line">
              <a:avLst/>
            </a:prstGeom>
            <a:noFill/>
            <a:ln w="25400" cap="flat" cmpd="sng" algn="ctr">
              <a:solidFill>
                <a:schemeClr val="accent2"/>
              </a:solidFill>
              <a:prstDash val="solid"/>
              <a:round/>
              <a:headEnd type="none" w="med" len="med"/>
              <a:tailEnd type="none" w="med" len="med"/>
            </a:ln>
          </p:spPr>
        </p:cxnSp>
        <p:cxnSp>
          <p:nvCxnSpPr>
            <p:cNvPr id="86" name="Straight Connector 114"/>
            <p:cNvCxnSpPr>
              <a:cxnSpLocks noChangeShapeType="1"/>
            </p:cNvCxnSpPr>
            <p:nvPr/>
          </p:nvCxnSpPr>
          <p:spPr bwMode="auto">
            <a:xfrm rot="10800000">
              <a:off x="4968875" y="3330573"/>
              <a:ext cx="135613" cy="1588"/>
            </a:xfrm>
            <a:prstGeom prst="line">
              <a:avLst/>
            </a:prstGeom>
            <a:noFill/>
            <a:ln w="25400" cap="flat" cmpd="sng" algn="ctr">
              <a:solidFill>
                <a:schemeClr val="accent2"/>
              </a:solidFill>
              <a:prstDash val="solid"/>
              <a:round/>
              <a:headEnd type="none" w="med" len="med"/>
              <a:tailEnd type="none" w="med" len="med"/>
            </a:ln>
          </p:spPr>
        </p:cxnSp>
        <p:cxnSp>
          <p:nvCxnSpPr>
            <p:cNvPr id="87" name="Straight Connector 115"/>
            <p:cNvCxnSpPr>
              <a:cxnSpLocks noChangeShapeType="1"/>
            </p:cNvCxnSpPr>
            <p:nvPr/>
          </p:nvCxnSpPr>
          <p:spPr bwMode="auto">
            <a:xfrm flipV="1">
              <a:off x="5613163" y="3254375"/>
              <a:ext cx="178037" cy="3177"/>
            </a:xfrm>
            <a:prstGeom prst="line">
              <a:avLst/>
            </a:prstGeom>
            <a:noFill/>
            <a:ln w="25400" cap="flat" cmpd="sng" algn="ctr">
              <a:solidFill>
                <a:srgbClr val="3366FF"/>
              </a:solidFill>
              <a:prstDash val="solid"/>
              <a:round/>
              <a:headEnd type="none" w="med" len="med"/>
              <a:tailEnd type="none" w="med" len="med"/>
            </a:ln>
          </p:spPr>
        </p:cxnSp>
        <p:cxnSp>
          <p:nvCxnSpPr>
            <p:cNvPr id="88" name="Straight Connector 116"/>
            <p:cNvCxnSpPr>
              <a:cxnSpLocks noChangeShapeType="1"/>
            </p:cNvCxnSpPr>
            <p:nvPr/>
          </p:nvCxnSpPr>
          <p:spPr bwMode="auto">
            <a:xfrm>
              <a:off x="5613163" y="3333749"/>
              <a:ext cx="178037" cy="1588"/>
            </a:xfrm>
            <a:prstGeom prst="line">
              <a:avLst/>
            </a:prstGeom>
            <a:noFill/>
            <a:ln w="25400" cap="flat" cmpd="sng" algn="ctr">
              <a:solidFill>
                <a:srgbClr val="3366FF"/>
              </a:solidFill>
              <a:prstDash val="solid"/>
              <a:round/>
              <a:headEnd type="none" w="med" len="med"/>
              <a:tailEnd type="none" w="med" len="med"/>
            </a:ln>
          </p:spPr>
        </p:cxnSp>
      </p:grpSp>
      <p:grpSp>
        <p:nvGrpSpPr>
          <p:cNvPr id="89" name="Group 88"/>
          <p:cNvGrpSpPr/>
          <p:nvPr/>
        </p:nvGrpSpPr>
        <p:grpSpPr>
          <a:xfrm>
            <a:off x="2590800" y="3213894"/>
            <a:ext cx="822325" cy="80962"/>
            <a:chOff x="4968875" y="3254375"/>
            <a:chExt cx="822325" cy="80962"/>
          </a:xfrm>
        </p:grpSpPr>
        <p:cxnSp>
          <p:nvCxnSpPr>
            <p:cNvPr id="90" name="Straight Connector 111"/>
            <p:cNvCxnSpPr>
              <a:cxnSpLocks noChangeShapeType="1"/>
            </p:cNvCxnSpPr>
            <p:nvPr/>
          </p:nvCxnSpPr>
          <p:spPr bwMode="auto">
            <a:xfrm>
              <a:off x="5104487" y="3254375"/>
              <a:ext cx="508676" cy="1588"/>
            </a:xfrm>
            <a:prstGeom prst="line">
              <a:avLst/>
            </a:prstGeom>
            <a:noFill/>
            <a:ln w="25400" cap="flat" cmpd="sng" algn="ctr">
              <a:solidFill>
                <a:schemeClr val="tx1"/>
              </a:solidFill>
              <a:prstDash val="solid"/>
              <a:round/>
              <a:headEnd type="none" w="med" len="med"/>
              <a:tailEnd type="none" w="med" len="med"/>
            </a:ln>
          </p:spPr>
        </p:cxnSp>
        <p:cxnSp>
          <p:nvCxnSpPr>
            <p:cNvPr id="91" name="Straight Connector 112"/>
            <p:cNvCxnSpPr>
              <a:cxnSpLocks noChangeShapeType="1"/>
            </p:cNvCxnSpPr>
            <p:nvPr/>
          </p:nvCxnSpPr>
          <p:spPr bwMode="auto">
            <a:xfrm>
              <a:off x="5104487" y="3332161"/>
              <a:ext cx="508676" cy="1588"/>
            </a:xfrm>
            <a:prstGeom prst="line">
              <a:avLst/>
            </a:prstGeom>
            <a:noFill/>
            <a:ln w="25400" cap="flat" cmpd="sng" algn="ctr">
              <a:solidFill>
                <a:schemeClr val="tx1"/>
              </a:solidFill>
              <a:prstDash val="solid"/>
              <a:round/>
              <a:headEnd type="none" w="med" len="med"/>
              <a:tailEnd type="none" w="med" len="med"/>
            </a:ln>
          </p:spPr>
        </p:cxnSp>
        <p:cxnSp>
          <p:nvCxnSpPr>
            <p:cNvPr id="92" name="Straight Connector 113"/>
            <p:cNvCxnSpPr>
              <a:cxnSpLocks noChangeShapeType="1"/>
            </p:cNvCxnSpPr>
            <p:nvPr/>
          </p:nvCxnSpPr>
          <p:spPr bwMode="auto">
            <a:xfrm rot="10800000" flipV="1">
              <a:off x="4968875" y="3254375"/>
              <a:ext cx="135613" cy="3176"/>
            </a:xfrm>
            <a:prstGeom prst="line">
              <a:avLst/>
            </a:prstGeom>
            <a:noFill/>
            <a:ln w="25400" cap="flat" cmpd="sng" algn="ctr">
              <a:solidFill>
                <a:schemeClr val="accent2"/>
              </a:solidFill>
              <a:prstDash val="solid"/>
              <a:round/>
              <a:headEnd type="none" w="med" len="med"/>
              <a:tailEnd type="none" w="med" len="med"/>
            </a:ln>
          </p:spPr>
        </p:cxnSp>
        <p:cxnSp>
          <p:nvCxnSpPr>
            <p:cNvPr id="93" name="Straight Connector 114"/>
            <p:cNvCxnSpPr>
              <a:cxnSpLocks noChangeShapeType="1"/>
            </p:cNvCxnSpPr>
            <p:nvPr/>
          </p:nvCxnSpPr>
          <p:spPr bwMode="auto">
            <a:xfrm rot="10800000">
              <a:off x="4968875" y="3330573"/>
              <a:ext cx="135613" cy="1588"/>
            </a:xfrm>
            <a:prstGeom prst="line">
              <a:avLst/>
            </a:prstGeom>
            <a:noFill/>
            <a:ln w="25400" cap="flat" cmpd="sng" algn="ctr">
              <a:solidFill>
                <a:schemeClr val="accent2"/>
              </a:solidFill>
              <a:prstDash val="solid"/>
              <a:round/>
              <a:headEnd type="none" w="med" len="med"/>
              <a:tailEnd type="none" w="med" len="med"/>
            </a:ln>
          </p:spPr>
        </p:cxnSp>
        <p:cxnSp>
          <p:nvCxnSpPr>
            <p:cNvPr id="94" name="Straight Connector 115"/>
            <p:cNvCxnSpPr>
              <a:cxnSpLocks noChangeShapeType="1"/>
            </p:cNvCxnSpPr>
            <p:nvPr/>
          </p:nvCxnSpPr>
          <p:spPr bwMode="auto">
            <a:xfrm flipV="1">
              <a:off x="5613163" y="3254375"/>
              <a:ext cx="178037" cy="3177"/>
            </a:xfrm>
            <a:prstGeom prst="line">
              <a:avLst/>
            </a:prstGeom>
            <a:noFill/>
            <a:ln w="25400" cap="flat" cmpd="sng" algn="ctr">
              <a:solidFill>
                <a:srgbClr val="3366FF"/>
              </a:solidFill>
              <a:prstDash val="solid"/>
              <a:round/>
              <a:headEnd type="none" w="med" len="med"/>
              <a:tailEnd type="none" w="med" len="med"/>
            </a:ln>
          </p:spPr>
        </p:cxnSp>
        <p:cxnSp>
          <p:nvCxnSpPr>
            <p:cNvPr id="95" name="Straight Connector 116"/>
            <p:cNvCxnSpPr>
              <a:cxnSpLocks noChangeShapeType="1"/>
            </p:cNvCxnSpPr>
            <p:nvPr/>
          </p:nvCxnSpPr>
          <p:spPr bwMode="auto">
            <a:xfrm>
              <a:off x="5613163" y="3333749"/>
              <a:ext cx="178037" cy="1588"/>
            </a:xfrm>
            <a:prstGeom prst="line">
              <a:avLst/>
            </a:prstGeom>
            <a:noFill/>
            <a:ln w="25400" cap="flat" cmpd="sng" algn="ctr">
              <a:solidFill>
                <a:srgbClr val="3366FF"/>
              </a:solidFill>
              <a:prstDash val="solid"/>
              <a:round/>
              <a:headEnd type="none" w="med" len="med"/>
              <a:tailEnd type="none" w="med" len="med"/>
            </a:ln>
          </p:spPr>
        </p:cxnSp>
      </p:grpSp>
      <p:cxnSp>
        <p:nvCxnSpPr>
          <p:cNvPr id="99" name="Straight Arrow Connector 130"/>
          <p:cNvCxnSpPr>
            <a:cxnSpLocks noChangeShapeType="1"/>
          </p:cNvCxnSpPr>
          <p:nvPr/>
        </p:nvCxnSpPr>
        <p:spPr bwMode="auto">
          <a:xfrm rot="5400000">
            <a:off x="4289427" y="5199063"/>
            <a:ext cx="493714" cy="1588"/>
          </a:xfrm>
          <a:prstGeom prst="straightConnector1">
            <a:avLst/>
          </a:prstGeom>
          <a:noFill/>
          <a:ln w="19050" cap="flat" cmpd="sng" algn="ctr">
            <a:solidFill>
              <a:schemeClr val="tx1"/>
            </a:solidFill>
            <a:prstDash val="solid"/>
            <a:round/>
            <a:headEnd type="none" w="med" len="med"/>
            <a:tailEnd type="arrow" w="med" len="med"/>
          </a:ln>
        </p:spPr>
      </p:cxnSp>
    </p:spTree>
    <p:extLst>
      <p:ext uri="{BB962C8B-B14F-4D97-AF65-F5344CB8AC3E}">
        <p14:creationId xmlns:p14="http://schemas.microsoft.com/office/powerpoint/2010/main" val="33138636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dirty="0"/>
              <a:t>Step 2 – Sequencing</a:t>
            </a:r>
          </a:p>
        </p:txBody>
      </p:sp>
      <p:sp>
        <p:nvSpPr>
          <p:cNvPr id="26629" name="Slide Number Placeholder 5"/>
          <p:cNvSpPr>
            <a:spLocks noGrp="1"/>
          </p:cNvSpPr>
          <p:nvPr>
            <p:ph type="sldNum" sz="quarter" idx="12"/>
          </p:nvPr>
        </p:nvSpPr>
        <p:spPr>
          <a:noFill/>
        </p:spPr>
        <p:txBody>
          <a:bodyPr>
            <a:normAutofit fontScale="85000" lnSpcReduction="20000"/>
          </a:bodyPr>
          <a:lstStyle/>
          <a:p>
            <a:fld id="{2F9A4021-39AB-3B42-AE22-DE30AEB84ADA}" type="slidenum">
              <a:rPr lang="de-DE" smtClean="0"/>
              <a:pPr/>
              <a:t>15</a:t>
            </a:fld>
            <a:endParaRPr lang="de-DE"/>
          </a:p>
        </p:txBody>
      </p:sp>
      <p:pic>
        <p:nvPicPr>
          <p:cNvPr id="26630" name="Picture 6"/>
          <p:cNvPicPr>
            <a:picLocks noChangeAspect="1"/>
          </p:cNvPicPr>
          <p:nvPr/>
        </p:nvPicPr>
        <p:blipFill>
          <a:blip r:embed="rId2"/>
          <a:srcRect/>
          <a:stretch>
            <a:fillRect/>
          </a:stretch>
        </p:blipFill>
        <p:spPr bwMode="auto">
          <a:xfrm>
            <a:off x="528638" y="1447800"/>
            <a:ext cx="8158162" cy="3997325"/>
          </a:xfrm>
          <a:prstGeom prst="rect">
            <a:avLst/>
          </a:prstGeom>
          <a:noFill/>
          <a:ln w="9525">
            <a:noFill/>
            <a:miter lim="800000"/>
            <a:headEnd/>
            <a:tailEnd/>
          </a:ln>
        </p:spPr>
      </p:pic>
    </p:spTree>
    <p:extLst>
      <p:ext uri="{BB962C8B-B14F-4D97-AF65-F5344CB8AC3E}">
        <p14:creationId xmlns:p14="http://schemas.microsoft.com/office/powerpoint/2010/main" val="400143263"/>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9"/>
          <p:cNvGrpSpPr>
            <a:grpSpLocks/>
          </p:cNvGrpSpPr>
          <p:nvPr/>
        </p:nvGrpSpPr>
        <p:grpSpPr bwMode="auto">
          <a:xfrm>
            <a:off x="1752600" y="1800944"/>
            <a:ext cx="5468318" cy="4508376"/>
            <a:chOff x="5710312" y="2932584"/>
            <a:chExt cx="7776864" cy="6412253"/>
          </a:xfrm>
        </p:grpSpPr>
        <p:sp>
          <p:nvSpPr>
            <p:cNvPr id="27653" name="Rectángulo 15"/>
            <p:cNvSpPr>
              <a:spLocks noChangeArrowheads="1"/>
            </p:cNvSpPr>
            <p:nvPr/>
          </p:nvSpPr>
          <p:spPr bwMode="auto">
            <a:xfrm>
              <a:off x="10462840" y="8045152"/>
              <a:ext cx="576064" cy="360040"/>
            </a:xfrm>
            <a:prstGeom prst="rect">
              <a:avLst/>
            </a:prstGeom>
            <a:solidFill>
              <a:srgbClr val="FFFF00">
                <a:alpha val="58038"/>
              </a:srgbClr>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p>
              <a:endParaRPr lang="es-ES"/>
            </a:p>
          </p:txBody>
        </p:sp>
        <p:sp>
          <p:nvSpPr>
            <p:cNvPr id="27654" name="Rectángulo 7"/>
            <p:cNvSpPr>
              <a:spLocks noChangeArrowheads="1"/>
            </p:cNvSpPr>
            <p:nvPr/>
          </p:nvSpPr>
          <p:spPr bwMode="auto">
            <a:xfrm>
              <a:off x="5782321" y="8045153"/>
              <a:ext cx="7560840" cy="126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de-DE" sz="1300" dirty="0">
                  <a:solidFill>
                    <a:srgbClr val="7D7D7D"/>
                  </a:solidFill>
                  <a:latin typeface="Andale Mono" charset="0"/>
                  <a:cs typeface="Andale Mono" charset="0"/>
                </a:rPr>
                <a:t>@HWI-BRUNOP16X_0001:1:1:1278:989#0/2</a:t>
              </a:r>
            </a:p>
            <a:p>
              <a:pPr algn="l"/>
              <a:r>
                <a:rPr lang="de-DE" sz="1300" dirty="0">
                  <a:solidFill>
                    <a:srgbClr val="7D7D7D"/>
                  </a:solidFill>
                  <a:latin typeface="Andale Mono" charset="0"/>
                  <a:cs typeface="Andale Mono" charset="0"/>
                </a:rPr>
                <a:t>AACCCACACAGGAGAGCAGCCTTACAGATGCAAATACTGTG</a:t>
              </a:r>
            </a:p>
            <a:p>
              <a:pPr algn="l"/>
              <a:r>
                <a:rPr lang="de-DE" sz="1300" dirty="0">
                  <a:solidFill>
                    <a:srgbClr val="7D7D7D"/>
                  </a:solidFill>
                  <a:latin typeface="Andale Mono" charset="0"/>
                  <a:cs typeface="Andale Mono" charset="0"/>
                </a:rPr>
                <a:t>+</a:t>
              </a:r>
            </a:p>
            <a:p>
              <a:pPr algn="l"/>
              <a:r>
                <a:rPr lang="de-DE" sz="1300" dirty="0">
                  <a:solidFill>
                    <a:srgbClr val="7D7D7D"/>
                  </a:solidFill>
                  <a:latin typeface="Andale Mono" charset="0"/>
                  <a:cs typeface="Andale Mono" charset="0"/>
                </a:rPr>
                <a:t>]K___fffffggghgeggggggdgggggfgggggegggghh</a:t>
              </a:r>
              <a:endParaRPr lang="es-ES" sz="1300" dirty="0">
                <a:solidFill>
                  <a:srgbClr val="7D7D7D"/>
                </a:solidFill>
                <a:latin typeface="Andale Mono" charset="0"/>
                <a:cs typeface="Andale Mono" charset="0"/>
              </a:endParaRPr>
            </a:p>
          </p:txBody>
        </p:sp>
        <p:sp>
          <p:nvSpPr>
            <p:cNvPr id="27655" name="Rectángulo 14"/>
            <p:cNvSpPr>
              <a:spLocks noChangeArrowheads="1"/>
            </p:cNvSpPr>
            <p:nvPr/>
          </p:nvSpPr>
          <p:spPr bwMode="auto">
            <a:xfrm>
              <a:off x="10462840" y="5956920"/>
              <a:ext cx="576064" cy="360040"/>
            </a:xfrm>
            <a:prstGeom prst="rect">
              <a:avLst/>
            </a:prstGeom>
            <a:solidFill>
              <a:srgbClr val="FFFF00">
                <a:alpha val="58038"/>
              </a:srgbClr>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p>
              <a:endParaRPr lang="es-ES"/>
            </a:p>
          </p:txBody>
        </p:sp>
        <p:sp>
          <p:nvSpPr>
            <p:cNvPr id="27656" name="Rectángulo 4"/>
            <p:cNvSpPr>
              <a:spLocks noChangeArrowheads="1"/>
            </p:cNvSpPr>
            <p:nvPr/>
          </p:nvSpPr>
          <p:spPr bwMode="auto">
            <a:xfrm>
              <a:off x="5782321" y="3652663"/>
              <a:ext cx="6480720" cy="126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nl-NL" sz="1300" dirty="0">
                  <a:solidFill>
                    <a:schemeClr val="bg2"/>
                  </a:solidFill>
                  <a:latin typeface="Andale Mono" charset="0"/>
                  <a:cs typeface="Andale Mono" charset="0"/>
                </a:rPr>
                <a:t>@HWI-BRUNOP16X_0001:1:1:1466:1018#0/1</a:t>
              </a:r>
            </a:p>
            <a:p>
              <a:pPr algn="l"/>
              <a:r>
                <a:rPr lang="nl-NL" sz="1300" dirty="0">
                  <a:solidFill>
                    <a:schemeClr val="bg2"/>
                  </a:solidFill>
                  <a:latin typeface="Andale Mono" charset="0"/>
                  <a:cs typeface="Andale Mono" charset="0"/>
                </a:rPr>
                <a:t>AAGGAAGTGCTTGTCTGGCTAACACAGCNAGNCACGTGAC</a:t>
              </a:r>
            </a:p>
            <a:p>
              <a:pPr algn="l"/>
              <a:r>
                <a:rPr lang="nl-NL" sz="1300" dirty="0">
                  <a:solidFill>
                    <a:schemeClr val="bg2"/>
                  </a:solidFill>
                  <a:latin typeface="Andale Mono" charset="0"/>
                  <a:cs typeface="Andale Mono" charset="0"/>
                </a:rPr>
                <a:t>+</a:t>
              </a:r>
            </a:p>
            <a:p>
              <a:pPr algn="l"/>
              <a:r>
                <a:rPr lang="nl-NL" sz="1300" dirty="0">
                  <a:solidFill>
                    <a:schemeClr val="bg2"/>
                  </a:solidFill>
                  <a:latin typeface="Andale Mono" charset="0"/>
                  <a:cs typeface="Andale Mono" charset="0"/>
                </a:rPr>
                <a:t>aVfbe`^^^_TTTSSdffffdfffabbZbbfebafbbbbb</a:t>
              </a:r>
            </a:p>
          </p:txBody>
        </p:sp>
        <p:sp>
          <p:nvSpPr>
            <p:cNvPr id="27657" name="CuadroTexto 5"/>
            <p:cNvSpPr txBox="1">
              <a:spLocks noChangeArrowheads="1"/>
            </p:cNvSpPr>
            <p:nvPr/>
          </p:nvSpPr>
          <p:spPr bwMode="auto">
            <a:xfrm>
              <a:off x="5782321" y="2932584"/>
              <a:ext cx="4608512" cy="67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s-ES" sz="2500" dirty="0"/>
                <a:t>my_sequence.fastq</a:t>
              </a:r>
            </a:p>
          </p:txBody>
        </p:sp>
        <p:sp>
          <p:nvSpPr>
            <p:cNvPr id="27658" name="Rectángulo 6"/>
            <p:cNvSpPr>
              <a:spLocks noChangeArrowheads="1"/>
            </p:cNvSpPr>
            <p:nvPr/>
          </p:nvSpPr>
          <p:spPr bwMode="auto">
            <a:xfrm>
              <a:off x="5854328" y="5956920"/>
              <a:ext cx="7632848" cy="126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nl-NL" sz="1300" dirty="0">
                  <a:solidFill>
                    <a:srgbClr val="7D7D7D"/>
                  </a:solidFill>
                  <a:latin typeface="Andale Mono" charset="0"/>
                  <a:cs typeface="Andale Mono" charset="0"/>
                </a:rPr>
                <a:t>@HWI-BRUNOP16X_0001:1:1:1278:989#0/1</a:t>
              </a:r>
            </a:p>
            <a:p>
              <a:pPr algn="l"/>
              <a:r>
                <a:rPr lang="nl-NL" sz="1300" dirty="0">
                  <a:solidFill>
                    <a:srgbClr val="7D7D7D"/>
                  </a:solidFill>
                  <a:latin typeface="Andale Mono" charset="0"/>
                  <a:cs typeface="Andale Mono" charset="0"/>
                </a:rPr>
                <a:t>NAAATTTCGAATTTCTGTGAAGTAAGCATCTTCTTTGTCAT</a:t>
              </a:r>
            </a:p>
            <a:p>
              <a:pPr algn="l"/>
              <a:r>
                <a:rPr lang="nl-NL" sz="1300" dirty="0">
                  <a:solidFill>
                    <a:srgbClr val="7D7D7D"/>
                  </a:solidFill>
                  <a:latin typeface="Andale Mono" charset="0"/>
                  <a:cs typeface="Andale Mono" charset="0"/>
                </a:rPr>
                <a:t>+</a:t>
              </a:r>
            </a:p>
            <a:p>
              <a:pPr algn="l"/>
              <a:r>
                <a:rPr lang="nl-NL" sz="1300" dirty="0">
                  <a:solidFill>
                    <a:srgbClr val="7D7D7D"/>
                  </a:solidFill>
                  <a:latin typeface="Andale Mono" charset="0"/>
                  <a:cs typeface="Andale Mono" charset="0"/>
                </a:rPr>
                <a:t>BJJGGKIINN^^^^^QQNTUQOOTTTRTOTY^^Y^\\^^^\</a:t>
              </a:r>
              <a:endParaRPr lang="es-ES" sz="1300" dirty="0">
                <a:solidFill>
                  <a:srgbClr val="7D7D7D"/>
                </a:solidFill>
                <a:latin typeface="Andale Mono" charset="0"/>
                <a:cs typeface="Andale Mono" charset="0"/>
              </a:endParaRPr>
            </a:p>
          </p:txBody>
        </p:sp>
        <p:sp>
          <p:nvSpPr>
            <p:cNvPr id="11" name="Rectángulo 10"/>
            <p:cNvSpPr/>
            <p:nvPr/>
          </p:nvSpPr>
          <p:spPr bwMode="auto">
            <a:xfrm>
              <a:off x="5710312" y="3004025"/>
              <a:ext cx="6120680" cy="2020995"/>
            </a:xfrm>
            <a:prstGeom prst="rect">
              <a:avLst/>
            </a:prstGeom>
            <a:noFill/>
            <a:ln>
              <a:solidFill>
                <a:schemeClr val="bg1">
                  <a:lumMod val="6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ES">
                <a:solidFill>
                  <a:schemeClr val="bg1">
                    <a:lumMod val="75000"/>
                  </a:schemeClr>
                </a:solidFill>
                <a:latin typeface="Gill Sans" charset="0"/>
                <a:ea typeface="ヒラギノ角ゴ ProN W3" charset="0"/>
                <a:cs typeface="ヒラギノ角ゴ ProN W3" charset="0"/>
              </a:endParaRPr>
            </a:p>
          </p:txBody>
        </p:sp>
        <p:grpSp>
          <p:nvGrpSpPr>
            <p:cNvPr id="3" name="Agrupar 13"/>
            <p:cNvGrpSpPr>
              <a:grpSpLocks/>
            </p:cNvGrpSpPr>
            <p:nvPr/>
          </p:nvGrpSpPr>
          <p:grpSpPr bwMode="auto">
            <a:xfrm>
              <a:off x="5710312" y="5236840"/>
              <a:ext cx="6120680" cy="4107997"/>
              <a:chOff x="5854328" y="5236840"/>
              <a:chExt cx="6858111" cy="4247251"/>
            </a:xfrm>
          </p:grpSpPr>
          <p:sp>
            <p:nvSpPr>
              <p:cNvPr id="27663" name="CuadroTexto 8"/>
              <p:cNvSpPr txBox="1">
                <a:spLocks noChangeArrowheads="1"/>
              </p:cNvSpPr>
              <p:nvPr/>
            </p:nvSpPr>
            <p:spPr bwMode="auto">
              <a:xfrm>
                <a:off x="5926336" y="5236840"/>
                <a:ext cx="5256584" cy="70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s-ES" sz="2500" dirty="0"/>
                  <a:t>my_sequence_1.fastq</a:t>
                </a:r>
              </a:p>
            </p:txBody>
          </p:sp>
          <p:sp>
            <p:nvSpPr>
              <p:cNvPr id="27664" name="CuadroTexto 9"/>
              <p:cNvSpPr txBox="1">
                <a:spLocks noChangeArrowheads="1"/>
              </p:cNvSpPr>
              <p:nvPr/>
            </p:nvSpPr>
            <p:spPr bwMode="auto">
              <a:xfrm>
                <a:off x="5926336" y="7321412"/>
                <a:ext cx="5256584" cy="70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s-ES" sz="2500" dirty="0"/>
                  <a:t>my_sequence_2.fastq</a:t>
                </a:r>
              </a:p>
            </p:txBody>
          </p:sp>
          <p:sp>
            <p:nvSpPr>
              <p:cNvPr id="12" name="Rectángulo 11"/>
              <p:cNvSpPr/>
              <p:nvPr/>
            </p:nvSpPr>
            <p:spPr bwMode="auto">
              <a:xfrm>
                <a:off x="5854328" y="5308369"/>
                <a:ext cx="6858111" cy="2087863"/>
              </a:xfrm>
              <a:prstGeom prst="rect">
                <a:avLst/>
              </a:prstGeom>
              <a:noFill/>
              <a:ln>
                <a:solidFill>
                  <a:srgbClr val="A6A6A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ES">
                  <a:solidFill>
                    <a:srgbClr val="000000"/>
                  </a:solidFill>
                  <a:latin typeface="Gill Sans" charset="0"/>
                  <a:ea typeface="ヒラギノ角ゴ ProN W3" charset="0"/>
                  <a:cs typeface="ヒラギノ角ゴ ProN W3" charset="0"/>
                </a:endParaRPr>
              </a:p>
            </p:txBody>
          </p:sp>
          <p:sp>
            <p:nvSpPr>
              <p:cNvPr id="13" name="Rectángulo 12"/>
              <p:cNvSpPr/>
              <p:nvPr/>
            </p:nvSpPr>
            <p:spPr bwMode="auto">
              <a:xfrm>
                <a:off x="5854328" y="7396228"/>
                <a:ext cx="6858111" cy="2087863"/>
              </a:xfrm>
              <a:prstGeom prst="rect">
                <a:avLst/>
              </a:prstGeom>
              <a:noFill/>
              <a:ln>
                <a:solidFill>
                  <a:srgbClr val="A6A6A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ES">
                  <a:solidFill>
                    <a:srgbClr val="000000"/>
                  </a:solidFill>
                  <a:latin typeface="Gill Sans" charset="0"/>
                  <a:ea typeface="ヒラギノ角ゴ ProN W3" charset="0"/>
                  <a:cs typeface="ヒラギノ角ゴ ProN W3" charset="0"/>
                </a:endParaRPr>
              </a:p>
            </p:txBody>
          </p:sp>
        </p:grpSp>
        <p:sp>
          <p:nvSpPr>
            <p:cNvPr id="27661" name="CuadroTexto 16"/>
            <p:cNvSpPr txBox="1">
              <a:spLocks noChangeArrowheads="1"/>
            </p:cNvSpPr>
            <p:nvPr/>
          </p:nvSpPr>
          <p:spPr bwMode="auto">
            <a:xfrm>
              <a:off x="11830992" y="3580655"/>
              <a:ext cx="1152128" cy="105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s-ES"/>
                <a:t>SE</a:t>
              </a:r>
            </a:p>
          </p:txBody>
        </p:sp>
        <p:sp>
          <p:nvSpPr>
            <p:cNvPr id="27662" name="CuadroTexto 17"/>
            <p:cNvSpPr txBox="1">
              <a:spLocks noChangeArrowheads="1"/>
            </p:cNvSpPr>
            <p:nvPr/>
          </p:nvSpPr>
          <p:spPr bwMode="auto">
            <a:xfrm>
              <a:off x="11830992" y="6965031"/>
              <a:ext cx="1152128" cy="105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s-ES"/>
                <a:t>PE</a:t>
              </a:r>
            </a:p>
          </p:txBody>
        </p:sp>
      </p:grpSp>
      <p:sp>
        <p:nvSpPr>
          <p:cNvPr id="21" name="Título 20"/>
          <p:cNvSpPr>
            <a:spLocks noGrp="1"/>
          </p:cNvSpPr>
          <p:nvPr>
            <p:ph type="title"/>
          </p:nvPr>
        </p:nvSpPr>
        <p:spPr/>
        <p:txBody>
          <a:bodyPr/>
          <a:lstStyle/>
          <a:p>
            <a:pPr algn="ctr" eaLnBrk="1" hangingPunct="1">
              <a:defRPr/>
            </a:pPr>
            <a:r>
              <a:rPr lang="es-ES" dirty="0"/>
              <a:t>Single- vs paired-end sequencing</a:t>
            </a:r>
          </a:p>
        </p:txBody>
      </p:sp>
      <p:sp>
        <p:nvSpPr>
          <p:cNvPr id="22" name="Slide Number Placeholder 21"/>
          <p:cNvSpPr>
            <a:spLocks noGrp="1"/>
          </p:cNvSpPr>
          <p:nvPr>
            <p:ph type="sldNum" sz="quarter" idx="12"/>
          </p:nvPr>
        </p:nvSpPr>
        <p:spPr/>
        <p:txBody>
          <a:bodyPr>
            <a:normAutofit fontScale="85000" lnSpcReduction="20000"/>
          </a:bodyPr>
          <a:lstStyle/>
          <a:p>
            <a:fld id="{F7BB9FBA-CA70-B74E-919F-24D73DC25CCD}" type="slidenum">
              <a:rPr lang="en-AU" smtClean="0"/>
              <a:pPr/>
              <a:t>16</a:t>
            </a:fld>
            <a:endParaRPr lang="en-AU"/>
          </a:p>
        </p:txBody>
      </p:sp>
    </p:spTree>
    <p:extLst>
      <p:ext uri="{BB962C8B-B14F-4D97-AF65-F5344CB8AC3E}">
        <p14:creationId xmlns:p14="http://schemas.microsoft.com/office/powerpoint/2010/main" val="38219400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Replicates – do I need them?</a:t>
            </a:r>
          </a:p>
        </p:txBody>
      </p:sp>
      <p:sp>
        <p:nvSpPr>
          <p:cNvPr id="6" name="Slide Number Placeholder 5"/>
          <p:cNvSpPr>
            <a:spLocks noGrp="1"/>
          </p:cNvSpPr>
          <p:nvPr>
            <p:ph type="sldNum" sz="quarter" idx="12"/>
          </p:nvPr>
        </p:nvSpPr>
        <p:spPr/>
        <p:txBody>
          <a:bodyPr>
            <a:normAutofit fontScale="85000" lnSpcReduction="20000"/>
          </a:bodyPr>
          <a:lstStyle/>
          <a:p>
            <a:pPr>
              <a:defRPr/>
            </a:pPr>
            <a:fld id="{725E0E4C-38C6-8F45-A553-706A13715AC6}" type="slidenum">
              <a:rPr lang="de-DE" smtClean="0"/>
              <a:pPr>
                <a:defRPr/>
              </a:pPr>
              <a:t>17</a:t>
            </a:fld>
            <a:endParaRPr lang="de-DE"/>
          </a:p>
        </p:txBody>
      </p:sp>
      <p:pic>
        <p:nvPicPr>
          <p:cNvPr id="4" name="Picture 3" descr="F3.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88840"/>
            <a:ext cx="7042908" cy="3312368"/>
          </a:xfrm>
          <a:prstGeom prst="rect">
            <a:avLst/>
          </a:prstGeom>
        </p:spPr>
      </p:pic>
      <p:sp>
        <p:nvSpPr>
          <p:cNvPr id="14" name="TextBox 13"/>
          <p:cNvSpPr txBox="1"/>
          <p:nvPr/>
        </p:nvSpPr>
        <p:spPr>
          <a:xfrm>
            <a:off x="1080120" y="6381328"/>
            <a:ext cx="8460432" cy="307777"/>
          </a:xfrm>
          <a:prstGeom prst="rect">
            <a:avLst/>
          </a:prstGeom>
          <a:noFill/>
        </p:spPr>
        <p:txBody>
          <a:bodyPr wrap="square" rtlCol="0">
            <a:spAutoFit/>
          </a:bodyPr>
          <a:lstStyle/>
          <a:p>
            <a:r>
              <a:rPr lang="en-US" sz="1400" dirty="0"/>
              <a:t>10.15252/embj.201592958 | Published online 21.09.2015 The EMBO Journal (2015) e201592958</a:t>
            </a:r>
          </a:p>
        </p:txBody>
      </p:sp>
    </p:spTree>
    <p:extLst>
      <p:ext uri="{BB962C8B-B14F-4D97-AF65-F5344CB8AC3E}">
        <p14:creationId xmlns:p14="http://schemas.microsoft.com/office/powerpoint/2010/main" val="3226076995"/>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Replicates – do I need them?</a:t>
            </a:r>
          </a:p>
        </p:txBody>
      </p:sp>
      <p:sp>
        <p:nvSpPr>
          <p:cNvPr id="6" name="Slide Number Placeholder 5"/>
          <p:cNvSpPr>
            <a:spLocks noGrp="1"/>
          </p:cNvSpPr>
          <p:nvPr>
            <p:ph type="sldNum" sz="quarter" idx="12"/>
          </p:nvPr>
        </p:nvSpPr>
        <p:spPr/>
        <p:txBody>
          <a:bodyPr>
            <a:normAutofit fontScale="85000" lnSpcReduction="20000"/>
          </a:bodyPr>
          <a:lstStyle/>
          <a:p>
            <a:pPr>
              <a:defRPr/>
            </a:pPr>
            <a:fld id="{725E0E4C-38C6-8F45-A553-706A13715AC6}" type="slidenum">
              <a:rPr lang="de-DE" smtClean="0"/>
              <a:pPr>
                <a:defRPr/>
              </a:pPr>
              <a:t>18</a:t>
            </a:fld>
            <a:endParaRPr lang="de-DE"/>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836019359"/>
              </p:ext>
            </p:extLst>
          </p:nvPr>
        </p:nvGraphicFramePr>
        <p:xfrm>
          <a:off x="5004048" y="1467697"/>
          <a:ext cx="4671290" cy="3668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23528" y="3356992"/>
            <a:ext cx="5715793" cy="1462793"/>
            <a:chOff x="1160463" y="1104900"/>
            <a:chExt cx="7573962" cy="1938338"/>
          </a:xfrm>
        </p:grpSpPr>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463" y="1460500"/>
              <a:ext cx="914400" cy="11176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 name="Rectangle 3"/>
            <p:cNvSpPr>
              <a:spLocks noChangeArrowheads="1"/>
            </p:cNvSpPr>
            <p:nvPr/>
          </p:nvSpPr>
          <p:spPr bwMode="auto">
            <a:xfrm>
              <a:off x="3452813" y="1104900"/>
              <a:ext cx="2286000" cy="731838"/>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Library preparation</a:t>
              </a:r>
            </a:p>
            <a:p>
              <a:pPr algn="ctr">
                <a:tabLst>
                  <a:tab pos="723900" algn="l"/>
                  <a:tab pos="1447800" algn="l"/>
                  <a:tab pos="2171700" algn="l"/>
                </a:tabLst>
              </a:pPr>
              <a:r>
                <a:rPr lang="en-US" sz="1400" b="1" dirty="0">
                  <a:solidFill>
                    <a:srgbClr val="FFFFFF"/>
                  </a:solidFill>
                </a:rPr>
                <a:t>and sequencing</a:t>
              </a:r>
            </a:p>
          </p:txBody>
        </p:sp>
        <p:sp>
          <p:nvSpPr>
            <p:cNvPr id="10" name="Rectangle 4"/>
            <p:cNvSpPr>
              <a:spLocks noChangeArrowheads="1"/>
            </p:cNvSpPr>
            <p:nvPr/>
          </p:nvSpPr>
          <p:spPr bwMode="auto">
            <a:xfrm>
              <a:off x="3452813" y="2311400"/>
              <a:ext cx="2286000" cy="731838"/>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Library preparation</a:t>
              </a:r>
            </a:p>
            <a:p>
              <a:pPr algn="ctr">
                <a:tabLst>
                  <a:tab pos="723900" algn="l"/>
                  <a:tab pos="1447800" algn="l"/>
                  <a:tab pos="2171700" algn="l"/>
                </a:tabLst>
              </a:pPr>
              <a:r>
                <a:rPr lang="en-US" sz="1400" b="1" dirty="0">
                  <a:solidFill>
                    <a:srgbClr val="FFFFFF"/>
                  </a:solidFill>
                </a:rPr>
                <a:t>and sequencing</a:t>
              </a:r>
            </a:p>
          </p:txBody>
        </p:sp>
        <p:sp>
          <p:nvSpPr>
            <p:cNvPr id="11" name="Rectangle 5"/>
            <p:cNvSpPr>
              <a:spLocks noChangeArrowheads="1"/>
            </p:cNvSpPr>
            <p:nvPr/>
          </p:nvSpPr>
          <p:spPr bwMode="auto">
            <a:xfrm>
              <a:off x="6448425" y="1104900"/>
              <a:ext cx="2286000" cy="731838"/>
            </a:xfrm>
            <a:prstGeom prst="rect">
              <a:avLst/>
            </a:prstGeom>
            <a:solidFill>
              <a:srgbClr val="669900"/>
            </a:solidFill>
            <a:ln>
              <a:noFill/>
            </a:ln>
            <a:effectLst/>
            <a:extLst>
              <a:ext uri="{91240B29-F687-4f45-9708-019B960494DF}">
                <a14:hiddenLine xmlns="" xmlns:a14="http://schemas.microsoft.com/office/drawing/2010/main" w="9525" cap="flat">
                  <a:solidFill>
                    <a:srgbClr val="31400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Technical replicate1</a:t>
              </a:r>
            </a:p>
          </p:txBody>
        </p:sp>
        <p:sp>
          <p:nvSpPr>
            <p:cNvPr id="12" name="Rectangle 6"/>
            <p:cNvSpPr>
              <a:spLocks noChangeArrowheads="1"/>
            </p:cNvSpPr>
            <p:nvPr/>
          </p:nvSpPr>
          <p:spPr bwMode="auto">
            <a:xfrm>
              <a:off x="6448425" y="2311400"/>
              <a:ext cx="2286000" cy="731838"/>
            </a:xfrm>
            <a:prstGeom prst="rect">
              <a:avLst/>
            </a:prstGeom>
            <a:solidFill>
              <a:srgbClr val="669900"/>
            </a:solidFill>
            <a:ln>
              <a:noFill/>
            </a:ln>
            <a:effectLst/>
            <a:extLst>
              <a:ext uri="{91240B29-F687-4f45-9708-019B960494DF}">
                <a14:hiddenLine xmlns="" xmlns:a14="http://schemas.microsoft.com/office/drawing/2010/main" w="9525" cap="flat">
                  <a:solidFill>
                    <a:srgbClr val="31400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Technical replicate2</a:t>
              </a:r>
            </a:p>
          </p:txBody>
        </p:sp>
        <p:sp>
          <p:nvSpPr>
            <p:cNvPr id="21" name="AutoShape 15"/>
            <p:cNvSpPr>
              <a:spLocks noChangeArrowheads="1"/>
            </p:cNvSpPr>
            <p:nvPr/>
          </p:nvSpPr>
          <p:spPr bwMode="auto">
            <a:xfrm rot="20700000">
              <a:off x="2286000" y="1211263"/>
              <a:ext cx="1006475" cy="54927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AutoShape 16"/>
            <p:cNvSpPr>
              <a:spLocks noChangeArrowheads="1"/>
            </p:cNvSpPr>
            <p:nvPr/>
          </p:nvSpPr>
          <p:spPr bwMode="auto">
            <a:xfrm rot="960000">
              <a:off x="2287588" y="2289175"/>
              <a:ext cx="1006475" cy="54927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AutoShape 19"/>
            <p:cNvSpPr>
              <a:spLocks noChangeArrowheads="1"/>
            </p:cNvSpPr>
            <p:nvPr/>
          </p:nvSpPr>
          <p:spPr bwMode="auto">
            <a:xfrm>
              <a:off x="5851525" y="2398713"/>
              <a:ext cx="536575" cy="549275"/>
            </a:xfrm>
            <a:prstGeom prst="rightArrow">
              <a:avLst>
                <a:gd name="adj1" fmla="val 50000"/>
                <a:gd name="adj2" fmla="val 25000"/>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AutoShape 20"/>
            <p:cNvSpPr>
              <a:spLocks noChangeArrowheads="1"/>
            </p:cNvSpPr>
            <p:nvPr/>
          </p:nvSpPr>
          <p:spPr bwMode="auto">
            <a:xfrm>
              <a:off x="5851525" y="1174750"/>
              <a:ext cx="536575" cy="549275"/>
            </a:xfrm>
            <a:prstGeom prst="rightArrow">
              <a:avLst>
                <a:gd name="adj1" fmla="val 50000"/>
                <a:gd name="adj2" fmla="val 25000"/>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36835436"/>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Replicates – do I need them?</a:t>
            </a:r>
          </a:p>
        </p:txBody>
      </p:sp>
      <p:sp>
        <p:nvSpPr>
          <p:cNvPr id="6" name="Slide Number Placeholder 5"/>
          <p:cNvSpPr>
            <a:spLocks noGrp="1"/>
          </p:cNvSpPr>
          <p:nvPr>
            <p:ph type="sldNum" sz="quarter" idx="12"/>
          </p:nvPr>
        </p:nvSpPr>
        <p:spPr/>
        <p:txBody>
          <a:bodyPr>
            <a:normAutofit fontScale="85000" lnSpcReduction="20000"/>
          </a:bodyPr>
          <a:lstStyle/>
          <a:p>
            <a:pPr>
              <a:defRPr/>
            </a:pPr>
            <a:fld id="{725E0E4C-38C6-8F45-A553-706A13715AC6}" type="slidenum">
              <a:rPr lang="de-DE" smtClean="0"/>
              <a:pPr>
                <a:defRPr/>
              </a:pPr>
              <a:t>19</a:t>
            </a:fld>
            <a:endParaRPr lang="de-DE"/>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942715703"/>
              </p:ext>
            </p:extLst>
          </p:nvPr>
        </p:nvGraphicFramePr>
        <p:xfrm>
          <a:off x="3834209" y="1556792"/>
          <a:ext cx="6210399" cy="381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95536" y="3315876"/>
            <a:ext cx="5715793" cy="1767092"/>
            <a:chOff x="1160463" y="3368675"/>
            <a:chExt cx="7573962" cy="2341563"/>
          </a:xfrm>
        </p:grpSpPr>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463" y="3368675"/>
              <a:ext cx="914400" cy="11176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463" y="4592638"/>
              <a:ext cx="914400" cy="11176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Rectangle 9"/>
            <p:cNvSpPr>
              <a:spLocks noChangeArrowheads="1"/>
            </p:cNvSpPr>
            <p:nvPr/>
          </p:nvSpPr>
          <p:spPr bwMode="auto">
            <a:xfrm>
              <a:off x="3452813" y="3552825"/>
              <a:ext cx="2286000" cy="731838"/>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Library preparation</a:t>
              </a:r>
            </a:p>
            <a:p>
              <a:pPr algn="ctr">
                <a:tabLst>
                  <a:tab pos="723900" algn="l"/>
                  <a:tab pos="1447800" algn="l"/>
                  <a:tab pos="2171700" algn="l"/>
                </a:tabLst>
              </a:pPr>
              <a:r>
                <a:rPr lang="en-US" sz="1400" b="1" dirty="0">
                  <a:solidFill>
                    <a:srgbClr val="FFFFFF"/>
                  </a:solidFill>
                </a:rPr>
                <a:t>and sequencing</a:t>
              </a:r>
            </a:p>
          </p:txBody>
        </p:sp>
        <p:sp>
          <p:nvSpPr>
            <p:cNvPr id="11" name="Rectangle 10"/>
            <p:cNvSpPr>
              <a:spLocks noChangeArrowheads="1"/>
            </p:cNvSpPr>
            <p:nvPr/>
          </p:nvSpPr>
          <p:spPr bwMode="auto">
            <a:xfrm>
              <a:off x="3452813" y="4759325"/>
              <a:ext cx="2286000" cy="731838"/>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Library preparation</a:t>
              </a:r>
            </a:p>
            <a:p>
              <a:pPr algn="ctr">
                <a:tabLst>
                  <a:tab pos="723900" algn="l"/>
                  <a:tab pos="1447800" algn="l"/>
                  <a:tab pos="2171700" algn="l"/>
                </a:tabLst>
              </a:pPr>
              <a:r>
                <a:rPr lang="en-US" sz="1400" b="1" dirty="0">
                  <a:solidFill>
                    <a:srgbClr val="FFFFFF"/>
                  </a:solidFill>
                </a:rPr>
                <a:t>and sequencing</a:t>
              </a:r>
            </a:p>
          </p:txBody>
        </p:sp>
        <p:sp>
          <p:nvSpPr>
            <p:cNvPr id="12" name="Rectangle 11"/>
            <p:cNvSpPr>
              <a:spLocks noChangeArrowheads="1"/>
            </p:cNvSpPr>
            <p:nvPr/>
          </p:nvSpPr>
          <p:spPr bwMode="auto">
            <a:xfrm>
              <a:off x="6448425" y="3552825"/>
              <a:ext cx="2286000" cy="731838"/>
            </a:xfrm>
            <a:prstGeom prst="rect">
              <a:avLst/>
            </a:prstGeom>
            <a:solidFill>
              <a:srgbClr val="801900"/>
            </a:solidFill>
            <a:ln>
              <a:noFill/>
            </a:ln>
            <a:effectLst/>
            <a:extLst>
              <a:ext uri="{91240B29-F687-4f45-9708-019B960494DF}">
                <a14:hiddenLine xmlns="" xmlns:a14="http://schemas.microsoft.com/office/drawing/2010/main" w="9525" cap="flat">
                  <a:solidFill>
                    <a:srgbClr val="31400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Biological replicate1</a:t>
              </a:r>
            </a:p>
          </p:txBody>
        </p:sp>
        <p:sp>
          <p:nvSpPr>
            <p:cNvPr id="13" name="Rectangle 12"/>
            <p:cNvSpPr>
              <a:spLocks noChangeArrowheads="1"/>
            </p:cNvSpPr>
            <p:nvPr/>
          </p:nvSpPr>
          <p:spPr bwMode="auto">
            <a:xfrm>
              <a:off x="6448425" y="4759325"/>
              <a:ext cx="2286000" cy="731838"/>
            </a:xfrm>
            <a:prstGeom prst="rect">
              <a:avLst/>
            </a:prstGeom>
            <a:solidFill>
              <a:srgbClr val="801900"/>
            </a:solidFill>
            <a:ln>
              <a:noFill/>
            </a:ln>
            <a:effectLst/>
            <a:extLst>
              <a:ext uri="{91240B29-F687-4f45-9708-019B960494DF}">
                <a14:hiddenLine xmlns="" xmlns:a14="http://schemas.microsoft.com/office/drawing/2010/main" w="9525" cap="flat">
                  <a:solidFill>
                    <a:srgbClr val="31400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400" b="1" dirty="0">
                  <a:solidFill>
                    <a:srgbClr val="FFFFFF"/>
                  </a:solidFill>
                </a:rPr>
                <a:t>Biological replicate2</a:t>
              </a:r>
            </a:p>
          </p:txBody>
        </p:sp>
        <p:sp>
          <p:nvSpPr>
            <p:cNvPr id="14" name="AutoShape 13"/>
            <p:cNvSpPr>
              <a:spLocks noChangeArrowheads="1"/>
            </p:cNvSpPr>
            <p:nvPr/>
          </p:nvSpPr>
          <p:spPr bwMode="auto">
            <a:xfrm>
              <a:off x="2286000" y="3657600"/>
              <a:ext cx="1006475" cy="54927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AutoShape 14"/>
            <p:cNvSpPr>
              <a:spLocks noChangeArrowheads="1"/>
            </p:cNvSpPr>
            <p:nvPr/>
          </p:nvSpPr>
          <p:spPr bwMode="auto">
            <a:xfrm>
              <a:off x="2286000" y="4810125"/>
              <a:ext cx="1006475" cy="54927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AutoShape 17"/>
            <p:cNvSpPr>
              <a:spLocks noChangeArrowheads="1"/>
            </p:cNvSpPr>
            <p:nvPr/>
          </p:nvSpPr>
          <p:spPr bwMode="auto">
            <a:xfrm>
              <a:off x="5851525" y="3657600"/>
              <a:ext cx="536575" cy="549275"/>
            </a:xfrm>
            <a:prstGeom prst="rightArrow">
              <a:avLst>
                <a:gd name="adj1" fmla="val 50000"/>
                <a:gd name="adj2" fmla="val 25000"/>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AutoShape 18"/>
            <p:cNvSpPr>
              <a:spLocks noChangeArrowheads="1"/>
            </p:cNvSpPr>
            <p:nvPr/>
          </p:nvSpPr>
          <p:spPr bwMode="auto">
            <a:xfrm>
              <a:off x="5851525" y="4846638"/>
              <a:ext cx="536575" cy="549275"/>
            </a:xfrm>
            <a:prstGeom prst="rightArrow">
              <a:avLst>
                <a:gd name="adj1" fmla="val 50000"/>
                <a:gd name="adj2" fmla="val 25000"/>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8492210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dirty="0"/>
              <a:t>HTS Applications - Overview</a:t>
            </a:r>
          </a:p>
        </p:txBody>
      </p:sp>
      <p:sp>
        <p:nvSpPr>
          <p:cNvPr id="11" name="Slide Number Placeholder 5"/>
          <p:cNvSpPr>
            <a:spLocks noGrp="1"/>
          </p:cNvSpPr>
          <p:nvPr>
            <p:ph type="sldNum" sz="quarter" idx="12"/>
          </p:nvPr>
        </p:nvSpPr>
        <p:spPr>
          <a:noFill/>
        </p:spPr>
        <p:txBody>
          <a:bodyPr>
            <a:normAutofit fontScale="85000" lnSpcReduction="20000"/>
          </a:bodyPr>
          <a:lstStyle/>
          <a:p>
            <a:fld id="{84CAF8C3-DACF-A449-93DC-2DAC40E0A79C}" type="slidenum">
              <a:rPr lang="de-DE" smtClean="0"/>
              <a:pPr/>
              <a:t>2</a:t>
            </a:fld>
            <a:endParaRPr lang="de-DE"/>
          </a:p>
        </p:txBody>
      </p:sp>
      <p:graphicFrame>
        <p:nvGraphicFramePr>
          <p:cNvPr id="4" name="Diagram 3"/>
          <p:cNvGraphicFramePr/>
          <p:nvPr>
            <p:extLst>
              <p:ext uri="{D42A27DB-BD31-4B8C-83A1-F6EECF244321}">
                <p14:modId xmlns:p14="http://schemas.microsoft.com/office/powerpoint/2010/main" val="889775109"/>
              </p:ext>
            </p:extLst>
          </p:nvPr>
        </p:nvGraphicFramePr>
        <p:xfrm>
          <a:off x="347848" y="1699592"/>
          <a:ext cx="8458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hIP-seq_figure_II.jpeg"/>
          <p:cNvPicPr>
            <a:picLocks noChangeAspect="1"/>
          </p:cNvPicPr>
          <p:nvPr/>
        </p:nvPicPr>
        <p:blipFill>
          <a:blip r:embed="rId7"/>
          <a:srcRect l="7174" t="20000" b="66667"/>
          <a:stretch>
            <a:fillRect/>
          </a:stretch>
        </p:blipFill>
        <p:spPr>
          <a:xfrm rot="19662706">
            <a:off x="2971800" y="5542060"/>
            <a:ext cx="3193173" cy="609600"/>
          </a:xfrm>
          <a:prstGeom prst="rect">
            <a:avLst/>
          </a:prstGeom>
        </p:spPr>
      </p:pic>
      <p:pic>
        <p:nvPicPr>
          <p:cNvPr id="7" name="Picture 6" descr="DNA_RNA.jpeg"/>
          <p:cNvPicPr>
            <a:picLocks noChangeAspect="1"/>
          </p:cNvPicPr>
          <p:nvPr/>
        </p:nvPicPr>
        <p:blipFill>
          <a:blip r:embed="rId8"/>
          <a:srcRect l="23470" t="6667" r="58843" b="12222"/>
          <a:stretch>
            <a:fillRect/>
          </a:stretch>
        </p:blipFill>
        <p:spPr>
          <a:xfrm rot="3545556">
            <a:off x="1373670" y="4108063"/>
            <a:ext cx="598982" cy="3123262"/>
          </a:xfrm>
          <a:prstGeom prst="rect">
            <a:avLst/>
          </a:prstGeom>
        </p:spPr>
      </p:pic>
      <p:pic>
        <p:nvPicPr>
          <p:cNvPr id="8" name="Picture 7" descr="DNA_RNA.jpeg"/>
          <p:cNvPicPr>
            <a:picLocks noChangeAspect="1"/>
          </p:cNvPicPr>
          <p:nvPr/>
        </p:nvPicPr>
        <p:blipFill>
          <a:blip r:embed="rId8"/>
          <a:srcRect l="53790" t="6667" r="28523" b="12222"/>
          <a:stretch>
            <a:fillRect/>
          </a:stretch>
        </p:blipFill>
        <p:spPr>
          <a:xfrm rot="3524422">
            <a:off x="7197936" y="4207037"/>
            <a:ext cx="574766" cy="2996994"/>
          </a:xfrm>
          <a:prstGeom prst="rect">
            <a:avLst/>
          </a:prstGeom>
        </p:spPr>
      </p:pic>
      <p:sp>
        <p:nvSpPr>
          <p:cNvPr id="5" name="Frame 4"/>
          <p:cNvSpPr/>
          <p:nvPr/>
        </p:nvSpPr>
        <p:spPr bwMode="auto">
          <a:xfrm>
            <a:off x="6018934" y="1412776"/>
            <a:ext cx="2971800" cy="5157192"/>
          </a:xfrm>
          <a:prstGeom prst="frame">
            <a:avLst>
              <a:gd name="adj1" fmla="val 3446"/>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Tree>
    <p:extLst>
      <p:ext uri="{BB962C8B-B14F-4D97-AF65-F5344CB8AC3E}">
        <p14:creationId xmlns:p14="http://schemas.microsoft.com/office/powerpoint/2010/main" val="19313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Controlling batch effects</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20</a:t>
            </a:fld>
            <a:endParaRPr lang="de-D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127310"/>
            <a:ext cx="3744416" cy="418201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251520" y="6433591"/>
            <a:ext cx="7686600" cy="307777"/>
          </a:xfrm>
          <a:prstGeom prst="rect">
            <a:avLst/>
          </a:prstGeom>
        </p:spPr>
        <p:txBody>
          <a:bodyPr wrap="square">
            <a:spAutoFit/>
          </a:bodyPr>
          <a:lstStyle/>
          <a:p>
            <a:pPr>
              <a:spcBef>
                <a:spcPts val="1200"/>
              </a:spcBef>
              <a:spcAft>
                <a:spcPts val="1000"/>
              </a:spcAft>
            </a:pPr>
            <a:r>
              <a:rPr lang="en-US" sz="1400" dirty="0"/>
              <a:t>Leek et al. Nature Reviews Genetics 11, 733-739 (October 2010) | doi:10.1038/nrg2825</a:t>
            </a:r>
          </a:p>
        </p:txBody>
      </p:sp>
      <p:sp>
        <p:nvSpPr>
          <p:cNvPr id="8" name="Text Box 4"/>
          <p:cNvSpPr txBox="1">
            <a:spLocks noChangeArrowheads="1"/>
          </p:cNvSpPr>
          <p:nvPr/>
        </p:nvSpPr>
        <p:spPr bwMode="auto">
          <a:xfrm>
            <a:off x="107504" y="1463948"/>
            <a:ext cx="9058275" cy="596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9pPr>
          </a:lstStyle>
          <a:p>
            <a:pPr>
              <a:spcBef>
                <a:spcPts val="1200"/>
              </a:spcBef>
              <a:spcAft>
                <a:spcPts val="1000"/>
              </a:spcAft>
            </a:pPr>
            <a:r>
              <a:rPr lang="en-US" sz="2000" dirty="0">
                <a:latin typeface="+mn-lt"/>
              </a:rPr>
              <a:t>Batch effects are sub-groups of measurements that have qualitatively different behavior across conditions and are unrelated to the biological or scientific variables in a study</a:t>
            </a:r>
          </a:p>
        </p:txBody>
      </p:sp>
    </p:spTree>
    <p:extLst>
      <p:ext uri="{BB962C8B-B14F-4D97-AF65-F5344CB8AC3E}">
        <p14:creationId xmlns:p14="http://schemas.microsoft.com/office/powerpoint/2010/main" val="40130242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Controlling batch effects</a:t>
            </a:r>
          </a:p>
        </p:txBody>
      </p:sp>
      <p:sp>
        <p:nvSpPr>
          <p:cNvPr id="6" name="Slide Number Placeholder 5"/>
          <p:cNvSpPr>
            <a:spLocks noGrp="1"/>
          </p:cNvSpPr>
          <p:nvPr>
            <p:ph type="sldNum" sz="quarter" idx="12"/>
          </p:nvPr>
        </p:nvSpPr>
        <p:spPr/>
        <p:txBody>
          <a:bodyPr>
            <a:normAutofit fontScale="85000" lnSpcReduction="20000"/>
          </a:bodyPr>
          <a:lstStyle/>
          <a:p>
            <a:pPr>
              <a:defRPr/>
            </a:pPr>
            <a:fld id="{725E0E4C-38C6-8F45-A553-706A13715AC6}" type="slidenum">
              <a:rPr lang="de-DE" smtClean="0"/>
              <a:pPr>
                <a:defRPr/>
              </a:pPr>
              <a:t>21</a:t>
            </a:fld>
            <a:endParaRPr lang="de-DE"/>
          </a:p>
        </p:txBody>
      </p:sp>
      <p:grpSp>
        <p:nvGrpSpPr>
          <p:cNvPr id="4" name="Group 3"/>
          <p:cNvGrpSpPr/>
          <p:nvPr/>
        </p:nvGrpSpPr>
        <p:grpSpPr>
          <a:xfrm>
            <a:off x="393120" y="2225548"/>
            <a:ext cx="8440616" cy="843412"/>
            <a:chOff x="395536" y="1844824"/>
            <a:chExt cx="8440616" cy="843412"/>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690064" cy="8434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Rectangle 9"/>
            <p:cNvSpPr>
              <a:spLocks noChangeArrowheads="1"/>
            </p:cNvSpPr>
            <p:nvPr/>
          </p:nvSpPr>
          <p:spPr bwMode="auto">
            <a:xfrm>
              <a:off x="1979712" y="1976769"/>
              <a:ext cx="1810220" cy="579522"/>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Library</a:t>
              </a:r>
            </a:p>
            <a:p>
              <a:pPr algn="ctr">
                <a:tabLst>
                  <a:tab pos="723900" algn="l"/>
                  <a:tab pos="1447800" algn="l"/>
                  <a:tab pos="2171700" algn="l"/>
                </a:tabLst>
              </a:pPr>
              <a:r>
                <a:rPr lang="en-US" sz="1800" b="1" dirty="0">
                  <a:solidFill>
                    <a:srgbClr val="FFFFFF"/>
                  </a:solidFill>
                </a:rPr>
                <a:t> preparation</a:t>
              </a:r>
            </a:p>
          </p:txBody>
        </p:sp>
        <p:sp>
          <p:nvSpPr>
            <p:cNvPr id="14" name="AutoShape 13"/>
            <p:cNvSpPr>
              <a:spLocks noChangeArrowheads="1"/>
            </p:cNvSpPr>
            <p:nvPr/>
          </p:nvSpPr>
          <p:spPr bwMode="auto">
            <a:xfrm>
              <a:off x="1115616" y="2059271"/>
              <a:ext cx="759550" cy="414518"/>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Rectangle 17"/>
            <p:cNvSpPr>
              <a:spLocks noChangeArrowheads="1"/>
            </p:cNvSpPr>
            <p:nvPr/>
          </p:nvSpPr>
          <p:spPr bwMode="auto">
            <a:xfrm>
              <a:off x="4489972" y="1976769"/>
              <a:ext cx="1810220" cy="579522"/>
            </a:xfrm>
            <a:prstGeom prst="rect">
              <a:avLst/>
            </a:prstGeom>
            <a:solidFill>
              <a:srgbClr val="D19049"/>
            </a:solidFill>
            <a:ln w="9525" cap="flat">
              <a:solidFill>
                <a:srgbClr val="3465AF"/>
              </a:solidFill>
              <a:round/>
              <a:headEnd/>
              <a:tailEnd/>
            </a:ln>
            <a:effectLs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Sequencing</a:t>
              </a:r>
            </a:p>
          </p:txBody>
        </p:sp>
        <p:sp>
          <p:nvSpPr>
            <p:cNvPr id="21" name="AutoShape 13"/>
            <p:cNvSpPr>
              <a:spLocks noChangeArrowheads="1"/>
            </p:cNvSpPr>
            <p:nvPr/>
          </p:nvSpPr>
          <p:spPr bwMode="auto">
            <a:xfrm>
              <a:off x="3851920" y="2067028"/>
              <a:ext cx="537076" cy="39900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Rectangle 21"/>
            <p:cNvSpPr>
              <a:spLocks noChangeArrowheads="1"/>
            </p:cNvSpPr>
            <p:nvPr/>
          </p:nvSpPr>
          <p:spPr bwMode="auto">
            <a:xfrm>
              <a:off x="7025932" y="1976769"/>
              <a:ext cx="1810220" cy="579522"/>
            </a:xfrm>
            <a:prstGeom prst="rect">
              <a:avLst/>
            </a:prstGeom>
            <a:solidFill>
              <a:schemeClr val="accent2"/>
            </a:solidFill>
            <a:ln w="9525" cap="flat">
              <a:solidFill>
                <a:srgbClr val="3465AF"/>
              </a:solidFill>
              <a:round/>
              <a:headEnd/>
              <a:tailEnd/>
            </a:ln>
            <a:effectLs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Analysis</a:t>
              </a:r>
            </a:p>
          </p:txBody>
        </p:sp>
        <p:sp>
          <p:nvSpPr>
            <p:cNvPr id="23" name="AutoShape 13"/>
            <p:cNvSpPr>
              <a:spLocks noChangeArrowheads="1"/>
            </p:cNvSpPr>
            <p:nvPr/>
          </p:nvSpPr>
          <p:spPr bwMode="auto">
            <a:xfrm>
              <a:off x="6372200" y="2067028"/>
              <a:ext cx="537076" cy="39900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4" name="Group 23"/>
          <p:cNvGrpSpPr/>
          <p:nvPr/>
        </p:nvGrpSpPr>
        <p:grpSpPr>
          <a:xfrm>
            <a:off x="393120" y="3254344"/>
            <a:ext cx="8440616" cy="843412"/>
            <a:chOff x="395536" y="1844824"/>
            <a:chExt cx="8440616" cy="843412"/>
          </a:xfrm>
        </p:grpSpPr>
        <p:pic>
          <p:nvPicPr>
            <p:cNvPr id="25"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690064" cy="8434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6" name="Rectangle 25"/>
            <p:cNvSpPr>
              <a:spLocks noChangeArrowheads="1"/>
            </p:cNvSpPr>
            <p:nvPr/>
          </p:nvSpPr>
          <p:spPr bwMode="auto">
            <a:xfrm>
              <a:off x="1979712" y="1976769"/>
              <a:ext cx="1810220" cy="579522"/>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Library</a:t>
              </a:r>
            </a:p>
            <a:p>
              <a:pPr algn="ctr">
                <a:tabLst>
                  <a:tab pos="723900" algn="l"/>
                  <a:tab pos="1447800" algn="l"/>
                  <a:tab pos="2171700" algn="l"/>
                </a:tabLst>
              </a:pPr>
              <a:r>
                <a:rPr lang="en-US" sz="1800" b="1" dirty="0">
                  <a:solidFill>
                    <a:srgbClr val="FFFFFF"/>
                  </a:solidFill>
                </a:rPr>
                <a:t> preparation</a:t>
              </a:r>
            </a:p>
          </p:txBody>
        </p:sp>
        <p:sp>
          <p:nvSpPr>
            <p:cNvPr id="27" name="AutoShape 13"/>
            <p:cNvSpPr>
              <a:spLocks noChangeArrowheads="1"/>
            </p:cNvSpPr>
            <p:nvPr/>
          </p:nvSpPr>
          <p:spPr bwMode="auto">
            <a:xfrm>
              <a:off x="1115616" y="2059271"/>
              <a:ext cx="759550" cy="414518"/>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Rectangle 27"/>
            <p:cNvSpPr>
              <a:spLocks noChangeArrowheads="1"/>
            </p:cNvSpPr>
            <p:nvPr/>
          </p:nvSpPr>
          <p:spPr bwMode="auto">
            <a:xfrm>
              <a:off x="4489972" y="1976769"/>
              <a:ext cx="1810220" cy="579522"/>
            </a:xfrm>
            <a:prstGeom prst="rect">
              <a:avLst/>
            </a:prstGeom>
            <a:solidFill>
              <a:srgbClr val="D19049"/>
            </a:solidFill>
            <a:ln w="9525" cap="flat">
              <a:solidFill>
                <a:srgbClr val="3465AF"/>
              </a:solidFill>
              <a:round/>
              <a:headEnd/>
              <a:tailEnd/>
            </a:ln>
            <a:effectLs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Sequencing</a:t>
              </a:r>
            </a:p>
          </p:txBody>
        </p:sp>
        <p:sp>
          <p:nvSpPr>
            <p:cNvPr id="29" name="AutoShape 13"/>
            <p:cNvSpPr>
              <a:spLocks noChangeArrowheads="1"/>
            </p:cNvSpPr>
            <p:nvPr/>
          </p:nvSpPr>
          <p:spPr bwMode="auto">
            <a:xfrm>
              <a:off x="3851920" y="2067028"/>
              <a:ext cx="537076" cy="39900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Rectangle 29"/>
            <p:cNvSpPr>
              <a:spLocks noChangeArrowheads="1"/>
            </p:cNvSpPr>
            <p:nvPr/>
          </p:nvSpPr>
          <p:spPr bwMode="auto">
            <a:xfrm>
              <a:off x="7025932" y="1976769"/>
              <a:ext cx="1810220" cy="579522"/>
            </a:xfrm>
            <a:prstGeom prst="rect">
              <a:avLst/>
            </a:prstGeom>
            <a:solidFill>
              <a:schemeClr val="accent2"/>
            </a:solidFill>
            <a:ln w="9525" cap="flat">
              <a:solidFill>
                <a:srgbClr val="3465AF"/>
              </a:solidFill>
              <a:round/>
              <a:headEnd/>
              <a:tailEnd/>
            </a:ln>
            <a:effectLs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Analysis</a:t>
              </a:r>
            </a:p>
          </p:txBody>
        </p:sp>
        <p:sp>
          <p:nvSpPr>
            <p:cNvPr id="31" name="AutoShape 13"/>
            <p:cNvSpPr>
              <a:spLocks noChangeArrowheads="1"/>
            </p:cNvSpPr>
            <p:nvPr/>
          </p:nvSpPr>
          <p:spPr bwMode="auto">
            <a:xfrm>
              <a:off x="6372200" y="2067028"/>
              <a:ext cx="537076" cy="39900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2" name="Group 31"/>
          <p:cNvGrpSpPr/>
          <p:nvPr/>
        </p:nvGrpSpPr>
        <p:grpSpPr>
          <a:xfrm>
            <a:off x="393120" y="4241772"/>
            <a:ext cx="8440616" cy="843412"/>
            <a:chOff x="395536" y="1844824"/>
            <a:chExt cx="8440616" cy="843412"/>
          </a:xfrm>
        </p:grpSpPr>
        <p:pic>
          <p:nvPicPr>
            <p:cNvPr id="33"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690064" cy="8434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4" name="Rectangle 33"/>
            <p:cNvSpPr>
              <a:spLocks noChangeArrowheads="1"/>
            </p:cNvSpPr>
            <p:nvPr/>
          </p:nvSpPr>
          <p:spPr bwMode="auto">
            <a:xfrm>
              <a:off x="1979712" y="1976769"/>
              <a:ext cx="1810220" cy="579522"/>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Library</a:t>
              </a:r>
            </a:p>
            <a:p>
              <a:pPr algn="ctr">
                <a:tabLst>
                  <a:tab pos="723900" algn="l"/>
                  <a:tab pos="1447800" algn="l"/>
                  <a:tab pos="2171700" algn="l"/>
                </a:tabLst>
              </a:pPr>
              <a:r>
                <a:rPr lang="en-US" sz="1800" b="1" dirty="0">
                  <a:solidFill>
                    <a:srgbClr val="FFFFFF"/>
                  </a:solidFill>
                </a:rPr>
                <a:t> preparation</a:t>
              </a:r>
            </a:p>
          </p:txBody>
        </p:sp>
        <p:sp>
          <p:nvSpPr>
            <p:cNvPr id="35" name="AutoShape 13"/>
            <p:cNvSpPr>
              <a:spLocks noChangeArrowheads="1"/>
            </p:cNvSpPr>
            <p:nvPr/>
          </p:nvSpPr>
          <p:spPr bwMode="auto">
            <a:xfrm>
              <a:off x="1115616" y="2059271"/>
              <a:ext cx="759550" cy="414518"/>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Rectangle 35"/>
            <p:cNvSpPr>
              <a:spLocks noChangeArrowheads="1"/>
            </p:cNvSpPr>
            <p:nvPr/>
          </p:nvSpPr>
          <p:spPr bwMode="auto">
            <a:xfrm>
              <a:off x="4489972" y="1976769"/>
              <a:ext cx="1810220" cy="579522"/>
            </a:xfrm>
            <a:prstGeom prst="rect">
              <a:avLst/>
            </a:prstGeom>
            <a:solidFill>
              <a:srgbClr val="D19049"/>
            </a:solidFill>
            <a:ln w="9525" cap="flat">
              <a:solidFill>
                <a:srgbClr val="3465AF"/>
              </a:solidFill>
              <a:round/>
              <a:headEnd/>
              <a:tailEnd/>
            </a:ln>
            <a:effectLs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Sequencing</a:t>
              </a:r>
            </a:p>
          </p:txBody>
        </p:sp>
        <p:sp>
          <p:nvSpPr>
            <p:cNvPr id="37" name="AutoShape 13"/>
            <p:cNvSpPr>
              <a:spLocks noChangeArrowheads="1"/>
            </p:cNvSpPr>
            <p:nvPr/>
          </p:nvSpPr>
          <p:spPr bwMode="auto">
            <a:xfrm>
              <a:off x="3851920" y="2067028"/>
              <a:ext cx="537076" cy="39900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Rectangle 37"/>
            <p:cNvSpPr>
              <a:spLocks noChangeArrowheads="1"/>
            </p:cNvSpPr>
            <p:nvPr/>
          </p:nvSpPr>
          <p:spPr bwMode="auto">
            <a:xfrm>
              <a:off x="7025932" y="1976769"/>
              <a:ext cx="1810220" cy="579522"/>
            </a:xfrm>
            <a:prstGeom prst="rect">
              <a:avLst/>
            </a:prstGeom>
            <a:solidFill>
              <a:schemeClr val="accent2"/>
            </a:solidFill>
            <a:ln w="9525" cap="flat">
              <a:solidFill>
                <a:srgbClr val="3465AF"/>
              </a:solidFill>
              <a:round/>
              <a:headEnd/>
              <a:tailEnd/>
            </a:ln>
            <a:effectLst/>
            <a:extLst/>
          </p:spPr>
          <p:txBody>
            <a:bodyPr wrap="none" lIns="90000" tIns="60876" rIns="90000" bIns="45000" anchor="ctr"/>
            <a:lstStyle/>
            <a:p>
              <a:pPr algn="ctr">
                <a:tabLst>
                  <a:tab pos="723900" algn="l"/>
                  <a:tab pos="1447800" algn="l"/>
                  <a:tab pos="2171700" algn="l"/>
                </a:tabLst>
              </a:pPr>
              <a:r>
                <a:rPr lang="en-US" sz="1800" b="1" dirty="0">
                  <a:solidFill>
                    <a:srgbClr val="FFFFFF"/>
                  </a:solidFill>
                </a:rPr>
                <a:t>Analysis</a:t>
              </a:r>
            </a:p>
          </p:txBody>
        </p:sp>
        <p:sp>
          <p:nvSpPr>
            <p:cNvPr id="39" name="AutoShape 13"/>
            <p:cNvSpPr>
              <a:spLocks noChangeArrowheads="1"/>
            </p:cNvSpPr>
            <p:nvPr/>
          </p:nvSpPr>
          <p:spPr bwMode="auto">
            <a:xfrm>
              <a:off x="6372200" y="2067028"/>
              <a:ext cx="537076" cy="399005"/>
            </a:xfrm>
            <a:prstGeom prst="rightArrow">
              <a:avLst>
                <a:gd name="adj1" fmla="val 50000"/>
                <a:gd name="adj2" fmla="val 45809"/>
              </a:avLst>
            </a:prstGeom>
            <a:solidFill>
              <a:srgbClr val="AEA79F"/>
            </a:solidFill>
            <a:ln w="9525" cap="flat">
              <a:solidFill>
                <a:srgbClr val="AEA79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05942324"/>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Example of experimental design</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22</a:t>
            </a:fld>
            <a:endParaRPr lang="de-DE"/>
          </a:p>
        </p:txBody>
      </p:sp>
      <p:pic>
        <p:nvPicPr>
          <p:cNvPr id="4" name="Picture 3"/>
          <p:cNvPicPr>
            <a:picLocks noChangeAspect="1"/>
          </p:cNvPicPr>
          <p:nvPr/>
        </p:nvPicPr>
        <p:blipFill rotWithShape="1">
          <a:blip r:embed="rId3"/>
          <a:srcRect l="2109" t="87545" r="2109" b="4122"/>
          <a:stretch/>
        </p:blipFill>
        <p:spPr>
          <a:xfrm>
            <a:off x="971600" y="4793300"/>
            <a:ext cx="7200800" cy="577990"/>
          </a:xfrm>
          <a:prstGeom prst="rect">
            <a:avLst/>
          </a:prstGeom>
        </p:spPr>
      </p:pic>
      <p:sp>
        <p:nvSpPr>
          <p:cNvPr id="2" name="Snip Same Side Corner Rectangle 1"/>
          <p:cNvSpPr/>
          <p:nvPr/>
        </p:nvSpPr>
        <p:spPr>
          <a:xfrm>
            <a:off x="1403648" y="3429000"/>
            <a:ext cx="1152128" cy="1368152"/>
          </a:xfrm>
          <a:prstGeom prst="snip2SameRect">
            <a:avLst/>
          </a:prstGeom>
          <a:solidFill>
            <a:srgbClr val="3B5F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nip Same Side Corner Rectangle 6"/>
          <p:cNvSpPr/>
          <p:nvPr/>
        </p:nvSpPr>
        <p:spPr>
          <a:xfrm>
            <a:off x="3059832" y="3429000"/>
            <a:ext cx="1152128" cy="1368152"/>
          </a:xfrm>
          <a:prstGeom prst="snip2SameRect">
            <a:avLst/>
          </a:prstGeom>
          <a:solidFill>
            <a:srgbClr val="E195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nip Same Side Corner Rectangle 7"/>
          <p:cNvSpPr/>
          <p:nvPr/>
        </p:nvSpPr>
        <p:spPr>
          <a:xfrm>
            <a:off x="4788024" y="3429000"/>
            <a:ext cx="1152128" cy="1368152"/>
          </a:xfrm>
          <a:prstGeom prst="snip2SameRect">
            <a:avLst/>
          </a:prstGeom>
          <a:solidFill>
            <a:srgbClr val="D5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nip Same Side Corner Rectangle 8"/>
          <p:cNvSpPr/>
          <p:nvPr/>
        </p:nvSpPr>
        <p:spPr>
          <a:xfrm>
            <a:off x="6516216" y="3429000"/>
            <a:ext cx="1152128" cy="1368152"/>
          </a:xfrm>
          <a:prstGeom prst="snip2SameRect">
            <a:avLst/>
          </a:prstGeom>
          <a:solidFill>
            <a:srgbClr val="43C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0474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Example of experimental design</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23</a:t>
            </a:fld>
            <a:endParaRPr lang="de-DE"/>
          </a:p>
        </p:txBody>
      </p:sp>
      <p:pic>
        <p:nvPicPr>
          <p:cNvPr id="4" name="Picture 3"/>
          <p:cNvPicPr>
            <a:picLocks noChangeAspect="1"/>
          </p:cNvPicPr>
          <p:nvPr/>
        </p:nvPicPr>
        <p:blipFill rotWithShape="1">
          <a:blip r:embed="rId3"/>
          <a:srcRect l="2109" t="19896" r="2109" b="4122"/>
          <a:stretch/>
        </p:blipFill>
        <p:spPr>
          <a:xfrm>
            <a:off x="1219200" y="1844401"/>
            <a:ext cx="6705600" cy="4104879"/>
          </a:xfrm>
          <a:prstGeom prst="rect">
            <a:avLst/>
          </a:prstGeom>
        </p:spPr>
      </p:pic>
    </p:spTree>
    <p:extLst>
      <p:ext uri="{BB962C8B-B14F-4D97-AF65-F5344CB8AC3E}">
        <p14:creationId xmlns:p14="http://schemas.microsoft.com/office/powerpoint/2010/main" val="15699966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...better experimental design</a:t>
            </a:r>
          </a:p>
        </p:txBody>
      </p:sp>
      <p:sp>
        <p:nvSpPr>
          <p:cNvPr id="7" name="Slide Number Placeholder 6"/>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24</a:t>
            </a:fld>
            <a:endParaRPr lang="de-DE"/>
          </a:p>
        </p:txBody>
      </p:sp>
      <p:sp>
        <p:nvSpPr>
          <p:cNvPr id="5" name="Content Placeholder 4"/>
          <p:cNvSpPr>
            <a:spLocks noGrp="1"/>
          </p:cNvSpPr>
          <p:nvPr>
            <p:ph sz="quarter" idx="1"/>
          </p:nvPr>
        </p:nvSpPr>
        <p:spPr/>
        <p:txBody>
          <a:bodyPr/>
          <a:lstStyle/>
          <a:p>
            <a:r>
              <a:rPr lang="en-US" dirty="0"/>
              <a:t>Randomize samples with respect to the flow cell</a:t>
            </a:r>
          </a:p>
        </p:txBody>
      </p:sp>
      <p:pic>
        <p:nvPicPr>
          <p:cNvPr id="6" name="Picture 5"/>
          <p:cNvPicPr>
            <a:picLocks noChangeAspect="1"/>
          </p:cNvPicPr>
          <p:nvPr/>
        </p:nvPicPr>
        <p:blipFill rotWithShape="1">
          <a:blip r:embed="rId3"/>
          <a:srcRect t="21026" b="7334"/>
          <a:stretch/>
        </p:blipFill>
        <p:spPr>
          <a:xfrm>
            <a:off x="1066800" y="2747704"/>
            <a:ext cx="7000875" cy="3633624"/>
          </a:xfrm>
          <a:prstGeom prst="rect">
            <a:avLst/>
          </a:prstGeom>
        </p:spPr>
      </p:pic>
    </p:spTree>
    <p:extLst>
      <p:ext uri="{BB962C8B-B14F-4D97-AF65-F5344CB8AC3E}">
        <p14:creationId xmlns:p14="http://schemas.microsoft.com/office/powerpoint/2010/main" val="25749453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...even better experimental design</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25</a:t>
            </a:fld>
            <a:endParaRPr lang="de-DE"/>
          </a:p>
        </p:txBody>
      </p:sp>
      <p:pic>
        <p:nvPicPr>
          <p:cNvPr id="5" name="Picture 4"/>
          <p:cNvPicPr>
            <a:picLocks noChangeAspect="1"/>
          </p:cNvPicPr>
          <p:nvPr/>
        </p:nvPicPr>
        <p:blipFill rotWithShape="1">
          <a:blip r:embed="rId3"/>
          <a:srcRect t="12040" b="4789"/>
          <a:stretch/>
        </p:blipFill>
        <p:spPr>
          <a:xfrm>
            <a:off x="965002" y="2005619"/>
            <a:ext cx="7188398" cy="3943661"/>
          </a:xfrm>
          <a:prstGeom prst="rect">
            <a:avLst/>
          </a:prstGeom>
        </p:spPr>
      </p:pic>
    </p:spTree>
    <p:extLst>
      <p:ext uri="{BB962C8B-B14F-4D97-AF65-F5344CB8AC3E}">
        <p14:creationId xmlns:p14="http://schemas.microsoft.com/office/powerpoint/2010/main" val="12172879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Multiplexing to prevent batch effects</a:t>
            </a:r>
          </a:p>
        </p:txBody>
      </p:sp>
      <p:sp>
        <p:nvSpPr>
          <p:cNvPr id="6" name="Slide Number Placeholder 5"/>
          <p:cNvSpPr>
            <a:spLocks noGrp="1"/>
          </p:cNvSpPr>
          <p:nvPr>
            <p:ph type="sldNum" sz="quarter" idx="12"/>
          </p:nvPr>
        </p:nvSpPr>
        <p:spPr/>
        <p:txBody>
          <a:bodyPr>
            <a:normAutofit fontScale="85000" lnSpcReduction="20000"/>
          </a:bodyPr>
          <a:lstStyle/>
          <a:p>
            <a:pPr>
              <a:defRPr/>
            </a:pPr>
            <a:fld id="{725E0E4C-38C6-8F45-A553-706A13715AC6}" type="slidenum">
              <a:rPr lang="de-DE" smtClean="0"/>
              <a:pPr>
                <a:defRPr/>
              </a:pPr>
              <a:t>26</a:t>
            </a:fld>
            <a:endParaRPr lang="de-DE"/>
          </a:p>
        </p:txBody>
      </p:sp>
      <p:pic>
        <p:nvPicPr>
          <p:cNvPr id="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12405" b="12405"/>
          <a:stretch>
            <a:fillRect/>
          </a:stretch>
        </p:blipFill>
        <p:spPr bwMode="auto">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73870817"/>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75400"/>
            <a:ext cx="304800" cy="228600"/>
          </a:xfrm>
        </p:spPr>
        <p:txBody>
          <a:bodyPr>
            <a:normAutofit fontScale="55000" lnSpcReduction="20000"/>
          </a:bodyPr>
          <a:lstStyle/>
          <a:p>
            <a:pPr>
              <a:defRPr/>
            </a:pPr>
            <a:fld id="{2BFBDA15-FF4D-9643-93C8-BDCA7A6A6E3E}" type="slidenum">
              <a:rPr lang="de-DE" smtClean="0"/>
              <a:pPr>
                <a:defRPr/>
              </a:pPr>
              <a:t>27</a:t>
            </a:fld>
            <a:endParaRPr lang="de-DE"/>
          </a:p>
        </p:txBody>
      </p:sp>
      <p:sp>
        <p:nvSpPr>
          <p:cNvPr id="6" name="Title 1"/>
          <p:cNvSpPr txBox="1">
            <a:spLocks/>
          </p:cNvSpPr>
          <p:nvPr/>
        </p:nvSpPr>
        <p:spPr bwMode="auto">
          <a:xfrm>
            <a:off x="533400" y="304800"/>
            <a:ext cx="81534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mj-ea"/>
                <a:cs typeface="+mj-cs"/>
              </a:rPr>
              <a:t>Step 3 - RNA-</a:t>
            </a:r>
            <a:r>
              <a:rPr kumimoji="0" lang="en-US" sz="3200" b="0" i="0" u="none" strike="noStrike" kern="0" cap="none" spc="0" normalizeH="0" baseline="0" noProof="0" dirty="0" err="1">
                <a:ln>
                  <a:noFill/>
                </a:ln>
                <a:solidFill>
                  <a:schemeClr val="accent1"/>
                </a:solidFill>
                <a:effectLst/>
                <a:uLnTx/>
                <a:uFillTx/>
                <a:latin typeface="+mj-lt"/>
                <a:ea typeface="+mj-ea"/>
                <a:cs typeface="+mj-cs"/>
              </a:rPr>
              <a:t>seq</a:t>
            </a:r>
            <a:r>
              <a:rPr kumimoji="0" lang="en-US" sz="3200" b="0" i="0" u="none" strike="noStrike" kern="0" cap="none" spc="0" normalizeH="0" baseline="0" noProof="0" dirty="0">
                <a:ln>
                  <a:noFill/>
                </a:ln>
                <a:solidFill>
                  <a:schemeClr val="accent1"/>
                </a:solidFill>
                <a:effectLst/>
                <a:uLnTx/>
                <a:uFillTx/>
                <a:latin typeface="+mj-lt"/>
                <a:ea typeface="+mj-ea"/>
                <a:cs typeface="+mj-cs"/>
              </a:rPr>
              <a:t> analysis workflow*</a:t>
            </a:r>
          </a:p>
        </p:txBody>
      </p:sp>
      <p:pic>
        <p:nvPicPr>
          <p:cNvPr id="7" name="Picture 6"/>
          <p:cNvPicPr>
            <a:picLocks noChangeAspect="1"/>
          </p:cNvPicPr>
          <p:nvPr/>
        </p:nvPicPr>
        <p:blipFill>
          <a:blip r:embed="rId2"/>
          <a:stretch>
            <a:fillRect/>
          </a:stretch>
        </p:blipFill>
        <p:spPr>
          <a:xfrm>
            <a:off x="76200" y="2951584"/>
            <a:ext cx="3219621" cy="2133600"/>
          </a:xfrm>
          <a:prstGeom prst="rect">
            <a:avLst/>
          </a:prstGeom>
        </p:spPr>
      </p:pic>
      <p:pic>
        <p:nvPicPr>
          <p:cNvPr id="8" name="Picture 7"/>
          <p:cNvPicPr>
            <a:picLocks noChangeAspect="1"/>
          </p:cNvPicPr>
          <p:nvPr/>
        </p:nvPicPr>
        <p:blipFill>
          <a:blip r:embed="rId3"/>
          <a:stretch>
            <a:fillRect/>
          </a:stretch>
        </p:blipFill>
        <p:spPr>
          <a:xfrm>
            <a:off x="5943600" y="762000"/>
            <a:ext cx="3066088" cy="3048000"/>
          </a:xfrm>
          <a:prstGeom prst="rect">
            <a:avLst/>
          </a:prstGeom>
        </p:spPr>
      </p:pic>
      <p:graphicFrame>
        <p:nvGraphicFramePr>
          <p:cNvPr id="9" name="Diagram 8"/>
          <p:cNvGraphicFramePr/>
          <p:nvPr>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Bent-Up Arrow 9"/>
          <p:cNvSpPr/>
          <p:nvPr/>
        </p:nvSpPr>
        <p:spPr bwMode="auto">
          <a:xfrm rot="10800000">
            <a:off x="2590800" y="2315343"/>
            <a:ext cx="762000" cy="609600"/>
          </a:xfrm>
          <a:prstGeom prst="bentUpArrow">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1" name="Bent-Up Arrow 10"/>
          <p:cNvSpPr/>
          <p:nvPr/>
        </p:nvSpPr>
        <p:spPr bwMode="auto">
          <a:xfrm>
            <a:off x="5903340" y="3810000"/>
            <a:ext cx="685800" cy="609600"/>
          </a:xfrm>
          <a:prstGeom prst="bentUpArrow">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4" name="Rectangle 13"/>
          <p:cNvSpPr/>
          <p:nvPr/>
        </p:nvSpPr>
        <p:spPr>
          <a:xfrm>
            <a:off x="0" y="6581001"/>
            <a:ext cx="9144000" cy="307777"/>
          </a:xfrm>
          <a:prstGeom prst="rect">
            <a:avLst/>
          </a:prstGeom>
        </p:spPr>
        <p:txBody>
          <a:bodyPr wrap="square">
            <a:spAutoFit/>
          </a:bodyPr>
          <a:lstStyle/>
          <a:p>
            <a:pPr algn="r"/>
            <a:r>
              <a:rPr lang="en-US" sz="1400" dirty="0" err="1">
                <a:latin typeface="HelveticaNeueLT Pro 43 LtEx"/>
                <a:cs typeface="HelveticaNeueLT Pro 43 LtEx"/>
              </a:rPr>
              <a:t>Trapnell</a:t>
            </a:r>
            <a:r>
              <a:rPr lang="en-US" sz="1400" dirty="0">
                <a:latin typeface="HelveticaNeueLT Pro 43 LtEx"/>
                <a:cs typeface="HelveticaNeueLT Pro 43 LtEx"/>
              </a:rPr>
              <a:t>, C., et al. (2012), Nature protocols, 7(3), 562–578.</a:t>
            </a:r>
          </a:p>
        </p:txBody>
      </p:sp>
      <p:sp>
        <p:nvSpPr>
          <p:cNvPr id="15" name="Rounded Rectangle 14"/>
          <p:cNvSpPr/>
          <p:nvPr/>
        </p:nvSpPr>
        <p:spPr bwMode="auto">
          <a:xfrm>
            <a:off x="381000" y="1556792"/>
            <a:ext cx="1752600" cy="11430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u="none" strike="noStrike" cap="none" normalizeH="0" baseline="0" dirty="0">
                <a:ln>
                  <a:noFill/>
                </a:ln>
                <a:solidFill>
                  <a:schemeClr val="tx2"/>
                </a:solidFill>
                <a:effectLst/>
                <a:latin typeface="HelveticaNeueLT Pro 43 LtEx"/>
                <a:ea typeface="Geneva" pitchFamily="-65" charset="0"/>
                <a:cs typeface="HelveticaNeueLT Pro 43 LtEx"/>
              </a:rPr>
              <a:t>QC</a:t>
            </a:r>
          </a:p>
        </p:txBody>
      </p:sp>
      <p:sp>
        <p:nvSpPr>
          <p:cNvPr id="16" name="Right Arrow 15"/>
          <p:cNvSpPr/>
          <p:nvPr/>
        </p:nvSpPr>
        <p:spPr bwMode="auto">
          <a:xfrm>
            <a:off x="2353072" y="2013992"/>
            <a:ext cx="1066800" cy="228600"/>
          </a:xfrm>
          <a:prstGeom prst="rightArrow">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7" name="TextBox 16"/>
          <p:cNvSpPr txBox="1"/>
          <p:nvPr/>
        </p:nvSpPr>
        <p:spPr>
          <a:xfrm>
            <a:off x="533400" y="838200"/>
            <a:ext cx="3962400" cy="307777"/>
          </a:xfrm>
          <a:prstGeom prst="rect">
            <a:avLst/>
          </a:prstGeom>
          <a:noFill/>
        </p:spPr>
        <p:txBody>
          <a:bodyPr wrap="square" rtlCol="0">
            <a:spAutoFit/>
          </a:bodyPr>
          <a:lstStyle/>
          <a:p>
            <a:r>
              <a:rPr lang="en-US" sz="1400" dirty="0">
                <a:solidFill>
                  <a:schemeClr val="accent1"/>
                </a:solidFill>
              </a:rPr>
              <a:t>* if the reference genome is available</a:t>
            </a:r>
          </a:p>
        </p:txBody>
      </p:sp>
    </p:spTree>
    <p:extLst>
      <p:ext uri="{BB962C8B-B14F-4D97-AF65-F5344CB8AC3E}">
        <p14:creationId xmlns:p14="http://schemas.microsoft.com/office/powerpoint/2010/main" val="33770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3134E-6 -5.61371E-6 L -3.83134E-6 -0.03335 " pathEditMode="relative" ptsTypes="AA">
                                      <p:cBhvr>
                                        <p:cTn id="6" dur="1000" fill="hold"/>
                                        <p:tgtEl>
                                          <p:spTgt spid="16"/>
                                        </p:tgtEl>
                                        <p:attrNameLst>
                                          <p:attrName>ppt_x</p:attrName>
                                          <p:attrName>ppt_y</p:attrName>
                                        </p:attrNameLst>
                                      </p:cBhvr>
                                    </p:animMotion>
                                  </p:childTnLst>
                                </p:cTn>
                              </p:par>
                            </p:childTnLst>
                          </p:cTn>
                        </p:par>
                        <p:par>
                          <p:cTn id="7" fill="hold">
                            <p:stCondLst>
                              <p:cond delay="1000"/>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4"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9792" y="1268760"/>
            <a:ext cx="3190363" cy="5071497"/>
          </a:xfrm>
          <a:prstGeom prst="rect">
            <a:avLst/>
          </a:prstGeom>
        </p:spPr>
      </p:pic>
      <p:sp>
        <p:nvSpPr>
          <p:cNvPr id="3" name="Rectangle 2"/>
          <p:cNvSpPr/>
          <p:nvPr/>
        </p:nvSpPr>
        <p:spPr>
          <a:xfrm>
            <a:off x="0" y="6581001"/>
            <a:ext cx="9144000" cy="307777"/>
          </a:xfrm>
          <a:prstGeom prst="rect">
            <a:avLst/>
          </a:prstGeom>
        </p:spPr>
        <p:txBody>
          <a:bodyPr wrap="square">
            <a:spAutoFit/>
          </a:bodyPr>
          <a:lstStyle/>
          <a:p>
            <a:pPr algn="r"/>
            <a:r>
              <a:rPr lang="en-US" sz="1400" dirty="0" err="1">
                <a:latin typeface="HelveticaNeueLT Pro 43 LtEx"/>
                <a:cs typeface="HelveticaNeueLT Pro 43 LtEx"/>
              </a:rPr>
              <a:t>Pertea</a:t>
            </a:r>
            <a:r>
              <a:rPr lang="en-US" sz="1400" dirty="0">
                <a:latin typeface="HelveticaNeueLT Pro 43 LtEx"/>
                <a:cs typeface="HelveticaNeueLT Pro 43 LtEx"/>
              </a:rPr>
              <a:t>, M., et al. (2016), Nature protocols</a:t>
            </a:r>
          </a:p>
        </p:txBody>
      </p:sp>
      <p:sp>
        <p:nvSpPr>
          <p:cNvPr id="4" name="Title 1"/>
          <p:cNvSpPr txBox="1">
            <a:spLocks/>
          </p:cNvSpPr>
          <p:nvPr/>
        </p:nvSpPr>
        <p:spPr bwMode="auto">
          <a:xfrm>
            <a:off x="533400" y="304800"/>
            <a:ext cx="81534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mj-ea"/>
                <a:cs typeface="+mj-cs"/>
              </a:rPr>
              <a:t>Step 3 - RNA-</a:t>
            </a:r>
            <a:r>
              <a:rPr kumimoji="0" lang="en-US" sz="3200" b="0" i="0" u="none" strike="noStrike" kern="0" cap="none" spc="0" normalizeH="0" baseline="0" noProof="0" dirty="0" err="1">
                <a:ln>
                  <a:noFill/>
                </a:ln>
                <a:solidFill>
                  <a:schemeClr val="accent1"/>
                </a:solidFill>
                <a:effectLst/>
                <a:uLnTx/>
                <a:uFillTx/>
                <a:latin typeface="+mj-lt"/>
                <a:ea typeface="+mj-ea"/>
                <a:cs typeface="+mj-cs"/>
              </a:rPr>
              <a:t>seq</a:t>
            </a:r>
            <a:r>
              <a:rPr kumimoji="0" lang="en-US" sz="3200" b="0" i="0" u="none" strike="noStrike" kern="0" cap="none" spc="0" normalizeH="0" baseline="0" noProof="0" dirty="0">
                <a:ln>
                  <a:noFill/>
                </a:ln>
                <a:solidFill>
                  <a:schemeClr val="accent1"/>
                </a:solidFill>
                <a:effectLst/>
                <a:uLnTx/>
                <a:uFillTx/>
                <a:latin typeface="+mj-lt"/>
                <a:ea typeface="+mj-ea"/>
                <a:cs typeface="+mj-cs"/>
              </a:rPr>
              <a:t> analysis workflow* (UPDATED)</a:t>
            </a:r>
          </a:p>
        </p:txBody>
      </p:sp>
    </p:spTree>
    <p:extLst>
      <p:ext uri="{BB962C8B-B14F-4D97-AF65-F5344CB8AC3E}">
        <p14:creationId xmlns:p14="http://schemas.microsoft.com/office/powerpoint/2010/main" val="4861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r>
              <a:rPr lang="en-AU" dirty="0">
                <a:solidFill>
                  <a:srgbClr val="000000"/>
                </a:solidFill>
              </a:rPr>
              <a:t>Essential for downstream analysis.</a:t>
            </a:r>
          </a:p>
          <a:p>
            <a:pPr>
              <a:buNone/>
            </a:pPr>
            <a:endParaRPr lang="en-AU" dirty="0">
              <a:solidFill>
                <a:srgbClr val="000000"/>
              </a:solidFill>
            </a:endParaRPr>
          </a:p>
          <a:p>
            <a:r>
              <a:rPr lang="en-AU" dirty="0">
                <a:solidFill>
                  <a:srgbClr val="000000"/>
                </a:solidFill>
              </a:rPr>
              <a:t>Decide sensibly on which data can be filtered out from the downstream analysis.</a:t>
            </a:r>
          </a:p>
          <a:p>
            <a:endParaRPr lang="en-AU" dirty="0">
              <a:solidFill>
                <a:srgbClr val="000000"/>
              </a:solidFill>
            </a:endParaRPr>
          </a:p>
          <a:p>
            <a:r>
              <a:rPr lang="en-AU" dirty="0">
                <a:solidFill>
                  <a:srgbClr val="000000"/>
                </a:solidFill>
              </a:rPr>
              <a:t>You might find yourself going back to that step several times during downstream analysis. </a:t>
            </a:r>
            <a:endParaRPr lang="en-US" dirty="0"/>
          </a:p>
          <a:p>
            <a:endParaRPr lang="en-US" dirty="0"/>
          </a:p>
        </p:txBody>
      </p:sp>
      <p:sp>
        <p:nvSpPr>
          <p:cNvPr id="5" name="Title 4"/>
          <p:cNvSpPr>
            <a:spLocks noGrp="1"/>
          </p:cNvSpPr>
          <p:nvPr>
            <p:ph type="title"/>
          </p:nvPr>
        </p:nvSpPr>
        <p:spPr/>
        <p:txBody>
          <a:bodyPr/>
          <a:lstStyle/>
          <a:p>
            <a:r>
              <a:rPr lang="en-US" dirty="0"/>
              <a:t>Quality Control</a:t>
            </a:r>
          </a:p>
        </p:txBody>
      </p:sp>
      <p:sp>
        <p:nvSpPr>
          <p:cNvPr id="4" name="Slide Number Placeholder 3"/>
          <p:cNvSpPr>
            <a:spLocks noGrp="1"/>
          </p:cNvSpPr>
          <p:nvPr>
            <p:ph type="sldNum" sz="quarter" idx="12"/>
          </p:nvPr>
        </p:nvSpPr>
        <p:spPr/>
        <p:txBody>
          <a:bodyPr>
            <a:normAutofit fontScale="85000" lnSpcReduction="20000"/>
          </a:bodyPr>
          <a:lstStyle/>
          <a:p>
            <a:pPr>
              <a:defRPr/>
            </a:pPr>
            <a:fld id="{A819E5F0-CD23-BF49-9150-14B785BEA59F}" type="slidenum">
              <a:rPr lang="de-DE" smtClean="0"/>
              <a:pPr>
                <a:defRPr/>
              </a:pPr>
              <a:t>29</a:t>
            </a:fld>
            <a:endParaRPr lang="de-DE"/>
          </a:p>
        </p:txBody>
      </p:sp>
    </p:spTree>
    <p:extLst>
      <p:ext uri="{BB962C8B-B14F-4D97-AF65-F5344CB8AC3E}">
        <p14:creationId xmlns:p14="http://schemas.microsoft.com/office/powerpoint/2010/main" val="561251100"/>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dirty="0"/>
              <a:t>RNA-</a:t>
            </a:r>
            <a:r>
              <a:rPr lang="en-US" dirty="0" err="1"/>
              <a:t>seq</a:t>
            </a:r>
            <a:r>
              <a:rPr lang="en-US" dirty="0"/>
              <a:t> workflow</a:t>
            </a:r>
          </a:p>
        </p:txBody>
      </p:sp>
      <p:sp>
        <p:nvSpPr>
          <p:cNvPr id="14" name="Slide Number Placeholder 5"/>
          <p:cNvSpPr>
            <a:spLocks noGrp="1"/>
          </p:cNvSpPr>
          <p:nvPr>
            <p:ph type="sldNum" sz="quarter" idx="12"/>
          </p:nvPr>
        </p:nvSpPr>
        <p:spPr>
          <a:noFill/>
        </p:spPr>
        <p:txBody>
          <a:bodyPr>
            <a:normAutofit fontScale="85000" lnSpcReduction="20000"/>
          </a:bodyPr>
          <a:lstStyle/>
          <a:p>
            <a:fld id="{84CAF8C3-DACF-A449-93DC-2DAC40E0A79C}" type="slidenum">
              <a:rPr lang="de-DE" smtClean="0"/>
              <a:pPr/>
              <a:t>3</a:t>
            </a:fld>
            <a:endParaRPr lang="de-DE"/>
          </a:p>
        </p:txBody>
      </p:sp>
      <p:pic>
        <p:nvPicPr>
          <p:cNvPr id="6" name="Picture 5"/>
          <p:cNvPicPr>
            <a:picLocks noChangeAspect="1"/>
          </p:cNvPicPr>
          <p:nvPr/>
        </p:nvPicPr>
        <p:blipFill>
          <a:blip r:embed="rId2"/>
          <a:stretch>
            <a:fillRect/>
          </a:stretch>
        </p:blipFill>
        <p:spPr>
          <a:xfrm>
            <a:off x="152400" y="1692514"/>
            <a:ext cx="4462411" cy="4904838"/>
          </a:xfrm>
          <a:prstGeom prst="rect">
            <a:avLst/>
          </a:prstGeom>
        </p:spPr>
      </p:pic>
      <p:graphicFrame>
        <p:nvGraphicFramePr>
          <p:cNvPr id="10" name="Diagram 9"/>
          <p:cNvGraphicFramePr/>
          <p:nvPr>
            <p:extLst>
              <p:ext uri="{D42A27DB-BD31-4B8C-83A1-F6EECF244321}">
                <p14:modId xmlns:p14="http://schemas.microsoft.com/office/powerpoint/2010/main" val="653052351"/>
              </p:ext>
            </p:extLst>
          </p:nvPr>
        </p:nvGraphicFramePr>
        <p:xfrm>
          <a:off x="4724400" y="1463914"/>
          <a:ext cx="4267200" cy="4554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42811" y="6608385"/>
            <a:ext cx="9144000" cy="276999"/>
          </a:xfrm>
          <a:prstGeom prst="rect">
            <a:avLst/>
          </a:prstGeom>
        </p:spPr>
        <p:txBody>
          <a:bodyPr wrap="square">
            <a:spAutoFit/>
          </a:bodyPr>
          <a:lstStyle/>
          <a:p>
            <a:pPr algn="r"/>
            <a:r>
              <a:rPr lang="en-US" sz="1200" dirty="0">
                <a:latin typeface="HelveticaNeueLT Pro 43 LtEx"/>
                <a:cs typeface="HelveticaNeueLT Pro 43 LtEx"/>
              </a:rPr>
              <a:t>Image adapted from: Wang, Z., et al. (2009), Nature Reviews Genetics, 10, 57–63.</a:t>
            </a:r>
          </a:p>
        </p:txBody>
      </p:sp>
    </p:spTree>
    <p:extLst>
      <p:ext uri="{BB962C8B-B14F-4D97-AF65-F5344CB8AC3E}">
        <p14:creationId xmlns:p14="http://schemas.microsoft.com/office/powerpoint/2010/main" val="155353911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a:t>FastQC</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30</a:t>
            </a:fld>
            <a:endParaRPr lang="de-DE"/>
          </a:p>
        </p:txBody>
      </p:sp>
      <p:pic>
        <p:nvPicPr>
          <p:cNvPr id="8" name="Picture 7"/>
          <p:cNvPicPr>
            <a:picLocks noChangeAspect="1"/>
          </p:cNvPicPr>
          <p:nvPr/>
        </p:nvPicPr>
        <p:blipFill>
          <a:blip r:embed="rId2"/>
          <a:stretch>
            <a:fillRect/>
          </a:stretch>
        </p:blipFill>
        <p:spPr>
          <a:xfrm>
            <a:off x="1187624" y="1772816"/>
            <a:ext cx="6444208" cy="4422993"/>
          </a:xfrm>
          <a:prstGeom prst="rect">
            <a:avLst/>
          </a:prstGeom>
        </p:spPr>
      </p:pic>
    </p:spTree>
    <p:extLst>
      <p:ext uri="{BB962C8B-B14F-4D97-AF65-F5344CB8AC3E}">
        <p14:creationId xmlns:p14="http://schemas.microsoft.com/office/powerpoint/2010/main" val="2562046560"/>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31</a:t>
            </a:fld>
            <a:endParaRPr lang="de-DE"/>
          </a:p>
        </p:txBody>
      </p:sp>
      <p:pic>
        <p:nvPicPr>
          <p:cNvPr id="11" name="Picture 10" descr="20120309_NGS_RNAseq_practical.pdf"/>
          <p:cNvPicPr>
            <a:picLocks noChangeAspect="1"/>
          </p:cNvPicPr>
          <p:nvPr/>
        </p:nvPicPr>
        <p:blipFill>
          <a:blip r:embed="rId2"/>
          <a:srcRect l="18553" t="38889" r="18553" b="20000"/>
          <a:stretch>
            <a:fillRect/>
          </a:stretch>
        </p:blipFill>
        <p:spPr>
          <a:xfrm>
            <a:off x="5017268" y="2204864"/>
            <a:ext cx="3581400" cy="3312795"/>
          </a:xfrm>
          <a:prstGeom prst="rect">
            <a:avLst/>
          </a:prstGeom>
        </p:spPr>
      </p:pic>
      <p:grpSp>
        <p:nvGrpSpPr>
          <p:cNvPr id="8" name="Group 7"/>
          <p:cNvGrpSpPr/>
          <p:nvPr/>
        </p:nvGrpSpPr>
        <p:grpSpPr>
          <a:xfrm>
            <a:off x="597668" y="2662064"/>
            <a:ext cx="3962400" cy="2393950"/>
            <a:chOff x="304800" y="1828800"/>
            <a:chExt cx="3962400" cy="2393950"/>
          </a:xfrm>
        </p:grpSpPr>
        <p:pic>
          <p:nvPicPr>
            <p:cNvPr id="13" name="Picture 12"/>
            <p:cNvPicPr>
              <a:picLocks noChangeAspect="1"/>
            </p:cNvPicPr>
            <p:nvPr/>
          </p:nvPicPr>
          <p:blipFill>
            <a:blip r:embed="rId3"/>
            <a:srcRect r="53646"/>
            <a:stretch>
              <a:fillRect/>
            </a:stretch>
          </p:blipFill>
          <p:spPr>
            <a:xfrm>
              <a:off x="304800" y="1828800"/>
              <a:ext cx="3962400" cy="2393950"/>
            </a:xfrm>
            <a:prstGeom prst="rect">
              <a:avLst/>
            </a:prstGeom>
          </p:spPr>
        </p:pic>
        <p:sp>
          <p:nvSpPr>
            <p:cNvPr id="14" name="Rectangle 13"/>
            <p:cNvSpPr/>
            <p:nvPr/>
          </p:nvSpPr>
          <p:spPr bwMode="auto">
            <a:xfrm>
              <a:off x="304800" y="2273300"/>
              <a:ext cx="3962400" cy="901700"/>
            </a:xfrm>
            <a:prstGeom prst="rect">
              <a:avLst/>
            </a:prstGeom>
            <a:no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5" name="Rectangle 14"/>
            <p:cNvSpPr/>
            <p:nvPr/>
          </p:nvSpPr>
          <p:spPr bwMode="auto">
            <a:xfrm>
              <a:off x="304800" y="3200400"/>
              <a:ext cx="3962400" cy="990600"/>
            </a:xfrm>
            <a:prstGeom prst="rect">
              <a:avLst/>
            </a:prstGeom>
            <a:noFill/>
            <a:ln w="4127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sp>
        <p:nvSpPr>
          <p:cNvPr id="12" name="Rectangle 11"/>
          <p:cNvSpPr/>
          <p:nvPr/>
        </p:nvSpPr>
        <p:spPr>
          <a:xfrm>
            <a:off x="0" y="6581001"/>
            <a:ext cx="9144000" cy="307777"/>
          </a:xfrm>
          <a:prstGeom prst="rect">
            <a:avLst/>
          </a:prstGeom>
        </p:spPr>
        <p:txBody>
          <a:bodyPr wrap="square">
            <a:spAutoFit/>
          </a:bodyPr>
          <a:lstStyle/>
          <a:p>
            <a:pPr algn="r"/>
            <a:r>
              <a:rPr lang="en-US" sz="1400" b="1" i="1" dirty="0">
                <a:latin typeface="HelveticaNeueLT Pro 43 LtEx"/>
                <a:cs typeface="HelveticaNeueLT Pro 43 LtEx"/>
              </a:rPr>
              <a:t>Garber, M., et al. (2011), Nature Methods, 8(6), 469–477.</a:t>
            </a:r>
          </a:p>
        </p:txBody>
      </p:sp>
    </p:spTree>
    <p:extLst>
      <p:ext uri="{BB962C8B-B14F-4D97-AF65-F5344CB8AC3E}">
        <p14:creationId xmlns:p14="http://schemas.microsoft.com/office/powerpoint/2010/main" val="426666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Aliments are reported as SAM</a:t>
            </a:r>
          </a:p>
        </p:txBody>
      </p:sp>
      <p:sp>
        <p:nvSpPr>
          <p:cNvPr id="3" name="Slide Number Placeholder 2"/>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32</a:t>
            </a:fld>
            <a:endParaRPr lang="de-DE"/>
          </a:p>
        </p:txBody>
      </p:sp>
      <p:sp>
        <p:nvSpPr>
          <p:cNvPr id="5" name="Text Box 3"/>
          <p:cNvSpPr txBox="1">
            <a:spLocks noChangeArrowheads="1"/>
          </p:cNvSpPr>
          <p:nvPr/>
        </p:nvSpPr>
        <p:spPr bwMode="auto">
          <a:xfrm>
            <a:off x="829440" y="1587478"/>
            <a:ext cx="7796160" cy="42023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9pPr>
          </a:lstStyle>
          <a:p>
            <a:r>
              <a:rPr lang="en-US" sz="2200" dirty="0"/>
              <a:t>Most aligners used their own format to output the alignments.</a:t>
            </a:r>
          </a:p>
          <a:p>
            <a:endParaRPr lang="en-US" sz="2200" dirty="0"/>
          </a:p>
          <a:p>
            <a:r>
              <a:rPr lang="en-US" sz="2200" dirty="0"/>
              <a:t>Hence, downstream  comparisons and analyses were difficult to perform.</a:t>
            </a:r>
          </a:p>
          <a:p>
            <a:endParaRPr lang="en-US" sz="2200" dirty="0"/>
          </a:p>
          <a:p>
            <a:r>
              <a:rPr lang="en-US" sz="2200" dirty="0"/>
              <a:t>To resolve this issue, Li et al. have suggested a standardized file format: the Sequence Alignment/Map (SAM) format</a:t>
            </a:r>
          </a:p>
          <a:p>
            <a:endParaRPr lang="en-US" sz="2200" dirty="0"/>
          </a:p>
          <a:p>
            <a:r>
              <a:rPr lang="en-US" sz="2200" dirty="0"/>
              <a:t>SAM is  currently the standard format for alignment results</a:t>
            </a:r>
          </a:p>
          <a:p>
            <a:endParaRPr lang="en-US" sz="2200" dirty="0"/>
          </a:p>
          <a:p>
            <a:r>
              <a:rPr lang="en-US" sz="2200" dirty="0" err="1"/>
              <a:t>SAMtools</a:t>
            </a:r>
            <a:r>
              <a:rPr lang="en-US" sz="2200" dirty="0"/>
              <a:t> is a suite of programs for interacting with high-throughput sequencing data. (http://</a:t>
            </a:r>
            <a:r>
              <a:rPr lang="en-US" sz="2200" dirty="0" err="1"/>
              <a:t>www.htslib.org</a:t>
            </a:r>
            <a:r>
              <a:rPr lang="en-US" sz="2200" dirty="0"/>
              <a:t>/)</a:t>
            </a:r>
          </a:p>
        </p:txBody>
      </p:sp>
    </p:spTree>
    <p:extLst>
      <p:ext uri="{BB962C8B-B14F-4D97-AF65-F5344CB8AC3E}">
        <p14:creationId xmlns:p14="http://schemas.microsoft.com/office/powerpoint/2010/main" val="3943090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p:cNvSpPr>
            <a:spLocks noChangeArrowheads="1"/>
          </p:cNvSpPr>
          <p:nvPr/>
        </p:nvSpPr>
        <p:spPr bwMode="auto">
          <a:xfrm>
            <a:off x="588960" y="1121878"/>
            <a:ext cx="8004960" cy="5453852"/>
          </a:xfrm>
          <a:custGeom>
            <a:avLst/>
            <a:gdLst>
              <a:gd name="G0" fmla="*/ 24515 1 2"/>
              <a:gd name="G1" fmla="*/ 16700 1 2"/>
              <a:gd name="G2" fmla="+- 16700 0 0"/>
              <a:gd name="G3" fmla="+- 24515 0 0"/>
              <a:gd name="T0" fmla="*/ 0 w 24515"/>
              <a:gd name="T1" fmla="*/ 0 h 16700"/>
              <a:gd name="T2" fmla="*/ G3 w 24515"/>
              <a:gd name="T3" fmla="*/ G2 h 16700"/>
            </a:gdLst>
            <a:ahLst/>
            <a:cxnLst>
              <a:cxn ang="0">
                <a:pos x="r" y="vc"/>
              </a:cxn>
              <a:cxn ang="5400000">
                <a:pos x="hc" y="b"/>
              </a:cxn>
              <a:cxn ang="10800000">
                <a:pos x="l" y="vc"/>
              </a:cxn>
              <a:cxn ang="16200000">
                <a:pos x="hc" y="t"/>
              </a:cxn>
            </a:cxnLst>
            <a:rect l="T0" t="T1" r="T2" b="T3"/>
            <a:pathLst>
              <a:path w="24515" h="16700">
                <a:moveTo>
                  <a:pt x="0" y="0"/>
                </a:moveTo>
                <a:lnTo>
                  <a:pt x="24515" y="0"/>
                </a:lnTo>
                <a:lnTo>
                  <a:pt x="24515" y="16700"/>
                </a:lnTo>
                <a:lnTo>
                  <a:pt x="0" y="167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88806" indent="-292325">
              <a:spcAft>
                <a:spcPts val="806"/>
              </a:spcAft>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dirty="0">
              <a:solidFill>
                <a:srgbClr val="000000"/>
              </a:solidFill>
              <a:cs typeface="msgothic" charset="0"/>
            </a:endParaRPr>
          </a:p>
          <a:p>
            <a:pPr marL="783372" lvl="3" indent="-195843">
              <a:spcAft>
                <a:spcPts val="806"/>
              </a:spcAft>
              <a:buSzPct val="45000"/>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dirty="0">
              <a:solidFill>
                <a:srgbClr val="000000"/>
              </a:solidFill>
              <a:cs typeface="msgothic" charset="0"/>
            </a:endParaRPr>
          </a:p>
        </p:txBody>
      </p:sp>
      <p:sp>
        <p:nvSpPr>
          <p:cNvPr id="43010" name="Text Box 2"/>
          <p:cNvSpPr txBox="1">
            <a:spLocks noChangeArrowheads="1"/>
          </p:cNvSpPr>
          <p:nvPr/>
        </p:nvSpPr>
        <p:spPr bwMode="auto">
          <a:xfrm>
            <a:off x="669600" y="83529"/>
            <a:ext cx="7803360" cy="4666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9pPr>
          </a:lstStyle>
          <a:p>
            <a:pPr algn="ctr"/>
            <a:r>
              <a:rPr lang="en-US" sz="2500" b="1">
                <a:solidFill>
                  <a:srgbClr val="FFFFFF"/>
                </a:solidFill>
                <a:cs typeface="msgothic" charset="0"/>
              </a:rPr>
              <a:t>Annotation and alignment files: SAM</a:t>
            </a:r>
          </a:p>
        </p:txBody>
      </p:sp>
      <p:sp>
        <p:nvSpPr>
          <p:cNvPr id="43011" name="Text Box 3"/>
          <p:cNvSpPr txBox="1">
            <a:spLocks noChangeArrowheads="1"/>
          </p:cNvSpPr>
          <p:nvPr/>
        </p:nvSpPr>
        <p:spPr bwMode="auto">
          <a:xfrm>
            <a:off x="331200" y="1891974"/>
            <a:ext cx="8543520" cy="40900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Times New Roman" charset="0"/>
                <a:ea typeface="ＭＳ Ｐゴシック" charset="0"/>
                <a:cs typeface="DejaVu Sans" charset="0"/>
              </a:defRPr>
            </a:lvl9pPr>
          </a:lstStyle>
          <a:p>
            <a:r>
              <a:rPr lang="en-US" sz="2200" dirty="0"/>
              <a:t>A SAM file consists of two parts:</a:t>
            </a:r>
          </a:p>
          <a:p>
            <a:endParaRPr lang="en-US" sz="2200" dirty="0"/>
          </a:p>
          <a:p>
            <a:r>
              <a:rPr lang="en-US" sz="2200" dirty="0"/>
              <a:t>• Header</a:t>
            </a:r>
          </a:p>
          <a:p>
            <a:r>
              <a:rPr lang="en-US" sz="2200" dirty="0"/>
              <a:t>	-contains meta data (source of the reads, ref. genome, aligner, etc.)</a:t>
            </a:r>
          </a:p>
          <a:p>
            <a:r>
              <a:rPr lang="en-US" sz="2200" dirty="0"/>
              <a:t>	-Header lines necessarily start with “@”.</a:t>
            </a:r>
          </a:p>
          <a:p>
            <a:r>
              <a:rPr lang="en-US" sz="2200" dirty="0"/>
              <a:t>	-Header fields have standardized two-letter codes for easy parsing</a:t>
            </a:r>
          </a:p>
          <a:p>
            <a:endParaRPr lang="en-US" sz="2200" dirty="0"/>
          </a:p>
          <a:p>
            <a:endParaRPr lang="en-US" sz="2200" dirty="0"/>
          </a:p>
          <a:p>
            <a:r>
              <a:rPr lang="en-US" sz="2200" dirty="0"/>
              <a:t>• Alignment section</a:t>
            </a:r>
          </a:p>
          <a:p>
            <a:r>
              <a:rPr lang="en-US" sz="2200" dirty="0"/>
              <a:t>	-A tab-separated table with at least 11 columns</a:t>
            </a:r>
          </a:p>
          <a:p>
            <a:r>
              <a:rPr lang="en-US" sz="2200" dirty="0"/>
              <a:t>	-Each line describes one alignment</a:t>
            </a:r>
          </a:p>
        </p:txBody>
      </p:sp>
      <p:sp>
        <p:nvSpPr>
          <p:cNvPr id="5" name="Title 1"/>
          <p:cNvSpPr txBox="1">
            <a:spLocks/>
          </p:cNvSpPr>
          <p:nvPr/>
        </p:nvSpPr>
        <p:spPr>
          <a:xfrm>
            <a:off x="498474" y="484094"/>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a:t>SAM FORMAT</a:t>
            </a:r>
          </a:p>
        </p:txBody>
      </p:sp>
    </p:spTree>
    <p:extLst>
      <p:ext uri="{BB962C8B-B14F-4D97-AF65-F5344CB8AC3E}">
        <p14:creationId xmlns:p14="http://schemas.microsoft.com/office/powerpoint/2010/main" val="20903953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09"/>
            <a:ext cx="9124152" cy="6986526"/>
          </a:xfrm>
          <a:prstGeom prst="rect">
            <a:avLst/>
          </a:prstGeom>
        </p:spPr>
        <p:txBody>
          <a:bodyPr wrap="square">
            <a:spAutoFit/>
          </a:bodyPr>
          <a:lstStyle/>
          <a:p>
            <a:r>
              <a:rPr lang="en-US" sz="1400" b="1" dirty="0"/>
              <a:t>@HD     VN:1.4  </a:t>
            </a:r>
            <a:r>
              <a:rPr lang="en-US" sz="1400" b="1" dirty="0" err="1"/>
              <a:t>SO:coordinate</a:t>
            </a:r>
            <a:endParaRPr lang="en-US" sz="1400" b="1" dirty="0"/>
          </a:p>
          <a:p>
            <a:r>
              <a:rPr lang="is-IS" sz="1400" b="1" dirty="0"/>
              <a:t>@SQ     SN:CHROMOSOME_I LN:15072423</a:t>
            </a:r>
          </a:p>
          <a:p>
            <a:r>
              <a:rPr lang="is-IS" sz="1400" b="1" dirty="0"/>
              <a:t>@SQ     SN:CHROMOSOME_II        LN:15279345</a:t>
            </a:r>
          </a:p>
          <a:p>
            <a:r>
              <a:rPr lang="is-IS" sz="1400" b="1" dirty="0"/>
              <a:t>@SQ     SN:CHROMOSOME_III       LN:13783700</a:t>
            </a:r>
          </a:p>
          <a:p>
            <a:r>
              <a:rPr lang="is-IS" sz="1400" b="1" dirty="0"/>
              <a:t>@SQ     SN:CHROMOSOME_IV        LN:17493793</a:t>
            </a:r>
          </a:p>
          <a:p>
            <a:r>
              <a:rPr lang="is-IS" sz="1400" b="1" dirty="0"/>
              <a:t>@SQ     SN:CHROMOSOME_V LN:20924149</a:t>
            </a:r>
          </a:p>
          <a:p>
            <a:r>
              <a:rPr lang="is-IS" sz="1400" b="1" dirty="0"/>
              <a:t>@SQ     SN:CHROMOSOME_X LN:17718866</a:t>
            </a:r>
          </a:p>
          <a:p>
            <a:r>
              <a:rPr lang="en-US" sz="1400" b="1" dirty="0"/>
              <a:t>@SQ     </a:t>
            </a:r>
            <a:r>
              <a:rPr lang="en-US" sz="1400" b="1" dirty="0" err="1"/>
              <a:t>SN:CHROMOSOME_MtDNA</a:t>
            </a:r>
            <a:r>
              <a:rPr lang="en-US" sz="1400" b="1" dirty="0"/>
              <a:t>     LN:13794</a:t>
            </a:r>
          </a:p>
          <a:p>
            <a:r>
              <a:rPr lang="en-US" sz="1400" b="1" dirty="0"/>
              <a:t>@SQ     SN:sensor_piRNA_mjIs144 LN:1663</a:t>
            </a:r>
          </a:p>
          <a:p>
            <a:r>
              <a:rPr lang="en-US" sz="1400" b="1" dirty="0"/>
              <a:t>@CO     user command line: /Users/</a:t>
            </a:r>
            <a:r>
              <a:rPr lang="en-US" sz="1400" b="1" dirty="0" err="1"/>
              <a:t>berkyurekahmetcan</a:t>
            </a:r>
            <a:r>
              <a:rPr lang="en-US" sz="1400" b="1" dirty="0"/>
              <a:t>/Desktop/</a:t>
            </a:r>
            <a:r>
              <a:rPr lang="en-US" sz="1400" b="1" dirty="0" err="1"/>
              <a:t>Data_analysis</a:t>
            </a:r>
            <a:r>
              <a:rPr lang="en-US" sz="1400" b="1" dirty="0"/>
              <a:t>/STAR-master/bin/MacOSX_x86_64/STAR --</a:t>
            </a:r>
            <a:r>
              <a:rPr lang="en-US" sz="1400" b="1" dirty="0" err="1"/>
              <a:t>runThreadN</a:t>
            </a:r>
            <a:r>
              <a:rPr lang="en-US" sz="1400" b="1" dirty="0"/>
              <a:t> 4 --</a:t>
            </a:r>
            <a:r>
              <a:rPr lang="en-US" sz="1400" b="1" dirty="0" err="1"/>
              <a:t>genomeDir</a:t>
            </a:r>
            <a:r>
              <a:rPr lang="en-US" sz="1400" b="1" dirty="0"/>
              <a:t> /Users/</a:t>
            </a:r>
            <a:r>
              <a:rPr lang="en-US" sz="1400" b="1" dirty="0" err="1"/>
              <a:t>berkyurekahmetcan</a:t>
            </a:r>
            <a:r>
              <a:rPr lang="en-US" sz="1400" b="1" dirty="0"/>
              <a:t>/Desktop/</a:t>
            </a:r>
            <a:r>
              <a:rPr lang="en-US" sz="1400" b="1" dirty="0" err="1"/>
              <a:t>Data_analysis</a:t>
            </a:r>
            <a:r>
              <a:rPr lang="en-US" sz="1400" b="1" dirty="0"/>
              <a:t>/</a:t>
            </a:r>
            <a:r>
              <a:rPr lang="en-US" sz="1400" b="1" dirty="0" err="1"/>
              <a:t>pichip</a:t>
            </a:r>
            <a:r>
              <a:rPr lang="en-US" sz="1400" b="1" dirty="0"/>
              <a:t>/</a:t>
            </a:r>
            <a:r>
              <a:rPr lang="en-US" sz="1400" b="1" dirty="0" err="1"/>
              <a:t>totalRNA</a:t>
            </a:r>
            <a:r>
              <a:rPr lang="en-US" sz="1400" b="1" dirty="0"/>
              <a:t>/data/reference/ --</a:t>
            </a:r>
            <a:r>
              <a:rPr lang="en-US" sz="1400" b="1" dirty="0" err="1"/>
              <a:t>readFilesIn</a:t>
            </a:r>
            <a:r>
              <a:rPr lang="en-US" sz="1400" b="1" dirty="0"/>
              <a:t> "/Users/</a:t>
            </a:r>
            <a:r>
              <a:rPr lang="en-US" sz="1400" b="1" dirty="0" err="1"/>
              <a:t>berkyurekahmetcan</a:t>
            </a:r>
            <a:r>
              <a:rPr lang="en-US" sz="1400" b="1" dirty="0"/>
              <a:t>/</a:t>
            </a:r>
            <a:r>
              <a:rPr lang="en-US" sz="1400" b="1" dirty="0" err="1"/>
              <a:t>Dropbox</a:t>
            </a:r>
            <a:r>
              <a:rPr lang="en-US" sz="1400" b="1" dirty="0"/>
              <a:t> (</a:t>
            </a:r>
            <a:r>
              <a:rPr lang="en-US" sz="1400" b="1" dirty="0" err="1"/>
              <a:t>ericmiskalab</a:t>
            </a:r>
            <a:r>
              <a:rPr lang="en-US" sz="1400" b="1" dirty="0"/>
              <a:t>)/</a:t>
            </a:r>
            <a:r>
              <a:rPr lang="en-US" sz="1400" b="1" dirty="0" err="1"/>
              <a:t>cambridge</a:t>
            </a:r>
            <a:r>
              <a:rPr lang="en-US" sz="1400" b="1" dirty="0"/>
              <a:t>-UK/NGS/</a:t>
            </a:r>
            <a:r>
              <a:rPr lang="en-US" sz="1400" b="1" dirty="0" err="1"/>
              <a:t>piChIP</a:t>
            </a:r>
            <a:r>
              <a:rPr lang="en-US" sz="1400" b="1" dirty="0"/>
              <a:t>/</a:t>
            </a:r>
            <a:r>
              <a:rPr lang="en-US" sz="1400" b="1" dirty="0" err="1"/>
              <a:t>totalRNA</a:t>
            </a:r>
            <a:r>
              <a:rPr lang="en-US" sz="1400" b="1" dirty="0"/>
              <a:t>/outfilterMultimapper_500/elution/wt1/elution_wt_1.fastq.gz" --</a:t>
            </a:r>
            <a:r>
              <a:rPr lang="en-US" sz="1400" b="1" dirty="0" err="1"/>
              <a:t>readFilesCommand</a:t>
            </a:r>
            <a:r>
              <a:rPr lang="en-US" sz="1400" b="1" dirty="0"/>
              <a:t> "</a:t>
            </a:r>
            <a:r>
              <a:rPr lang="en-US" sz="1400" b="1" dirty="0" err="1"/>
              <a:t>gunzip</a:t>
            </a:r>
            <a:r>
              <a:rPr lang="en-US" sz="1400" b="1" dirty="0"/>
              <a:t> -c" --</a:t>
            </a:r>
            <a:r>
              <a:rPr lang="en-US" sz="1400" b="1" dirty="0" err="1"/>
              <a:t>outSAMtype</a:t>
            </a:r>
            <a:r>
              <a:rPr lang="en-US" sz="1400" b="1" dirty="0"/>
              <a:t> BAM </a:t>
            </a:r>
            <a:r>
              <a:rPr lang="en-US" sz="1400" b="1" dirty="0" err="1"/>
              <a:t>SortedByCoordinate</a:t>
            </a:r>
            <a:r>
              <a:rPr lang="en-US" sz="1400" b="1" dirty="0"/>
              <a:t> --</a:t>
            </a:r>
            <a:r>
              <a:rPr lang="en-US" sz="1400" b="1" dirty="0" err="1"/>
              <a:t>outMultimapperOrder</a:t>
            </a:r>
            <a:r>
              <a:rPr lang="en-US" sz="1400" b="1" dirty="0"/>
              <a:t> Random --</a:t>
            </a:r>
            <a:r>
              <a:rPr lang="en-US" sz="1400" b="1" dirty="0" err="1"/>
              <a:t>outFilterMultimapNmax</a:t>
            </a:r>
            <a:r>
              <a:rPr lang="en-US" sz="1400" b="1" dirty="0"/>
              <a:t> 500 --</a:t>
            </a:r>
            <a:r>
              <a:rPr lang="en-US" sz="1400" b="1" dirty="0" err="1"/>
              <a:t>alignIntronMax</a:t>
            </a:r>
            <a:r>
              <a:rPr lang="en-US" sz="1400" b="1" dirty="0"/>
              <a:t> 1</a:t>
            </a:r>
          </a:p>
          <a:p>
            <a:r>
              <a:rPr lang="en-US" sz="1400" dirty="0"/>
              <a:t>L180:540:HTMV2BCXY:1:1112:6120:12935    0       CHROMOSOME_I    3745    255     49M     *       0       0       TAGAGGGTTAGACCCAAAATTCAGCCCGCGAAGGCATGACGTCAGCGCG       GGGGGGIIIIIGIIIIIIIIIIGIIIIIIIIIIIIIIIIIIIIIIIIII       NH:i:1  HI:i:1  AS:i:44 nM:i:2</a:t>
            </a:r>
          </a:p>
          <a:p>
            <a:r>
              <a:rPr lang="en-US" sz="1400" dirty="0"/>
              <a:t>L180:540:HTMV2BCXY:1:1113:17520:75431   0       CHROMOSOME_I    3745    255     49M     *       0       0       TAGAGGGTTAGACCCAAAATTCAGCCCGCGAAGGCATGACGTCAGCGCG       GGGGGIIIIIGIIIIIIIIIIIIGIIIIIIIIGIIIIIIIIIIIGIIII       NH:i:1  HI:i:1  AS:i:44 nM:i:2</a:t>
            </a:r>
          </a:p>
          <a:p>
            <a:r>
              <a:rPr lang="en-US" sz="1400" dirty="0"/>
              <a:t>L180:540:HTMV2BCXY:1:2111:6429:77948    0       CHROMOSOME_I    3745    255     49M     *       0       0       TAGAGGGTTAGACCCAAAATTCAGCCCGCGAAGGCATGACGTCAGCGCG       GGGGGIIIIIIIIIIIIIIIIIIIIIIIIIIIIIIIIIIIIIIIIIIII       NH:i:1  HI:i:1  AS:i:44 nM:i:2</a:t>
            </a:r>
          </a:p>
          <a:p>
            <a:r>
              <a:rPr lang="en-US" sz="1400" dirty="0"/>
              <a:t>L180:540:HTMV2BCXY:1:2202:18496:19290   0       CHROMOSOME_I    3745    255     49M     *       0       0       TAGAGGGTTAGACCCAAAATTCAGCCCGCGAAGGCATGACGTCAGCGCG       GGGGGIIIIIIIIIIIIIIIIIIGIIIIIIIIIGIIIIIIIIIGIIIII       NH:i:1  HI:i:1  AS:i:44 nM:i:2</a:t>
            </a:r>
          </a:p>
          <a:p>
            <a:r>
              <a:rPr lang="en-US" sz="1400" dirty="0"/>
              <a:t>L180:540:HTMV2BCXY:1:2205:19372:73018   0       CHROMOSOME_I    3745    255     49M     *       0       0       TAGAGGGTTAGACCCAAAATTCAGCCCGCGAAGGCATGACGTCATCGCG       GGGGGIIIIIGIIIIIIIIIIIIIIIIIIIIIIIIIIIIIIIII.GGII       NH:i:1  HI:i:1  AS:i:42 nM:i:3</a:t>
            </a:r>
          </a:p>
          <a:p>
            <a:r>
              <a:rPr lang="en-US" sz="1400" dirty="0"/>
              <a:t>L180:540:HTMV2BCXY:1:2213:1720:60756    0       CHROMOSOME_I    3745    255     49M     *       0       0       TAGAGGGTTAGACCCAAAATTCAGCCCGCGAAGGCATGACGTCAGCGCG      </a:t>
            </a:r>
          </a:p>
        </p:txBody>
      </p:sp>
      <p:sp>
        <p:nvSpPr>
          <p:cNvPr id="3" name="TextBox 2"/>
          <p:cNvSpPr txBox="1"/>
          <p:nvPr/>
        </p:nvSpPr>
        <p:spPr>
          <a:xfrm>
            <a:off x="6084168" y="620688"/>
            <a:ext cx="1197764" cy="461665"/>
          </a:xfrm>
          <a:prstGeom prst="rect">
            <a:avLst/>
          </a:prstGeom>
          <a:noFill/>
        </p:spPr>
        <p:txBody>
          <a:bodyPr wrap="none" rtlCol="0">
            <a:spAutoFit/>
          </a:bodyPr>
          <a:lstStyle/>
          <a:p>
            <a:r>
              <a:rPr lang="en-US" dirty="0">
                <a:solidFill>
                  <a:srgbClr val="FF0000"/>
                </a:solidFill>
              </a:rPr>
              <a:t>Header</a:t>
            </a:r>
          </a:p>
        </p:txBody>
      </p:sp>
      <p:sp>
        <p:nvSpPr>
          <p:cNvPr id="4" name="TextBox 3"/>
          <p:cNvSpPr txBox="1"/>
          <p:nvPr/>
        </p:nvSpPr>
        <p:spPr>
          <a:xfrm>
            <a:off x="7562715" y="5013176"/>
            <a:ext cx="1548821" cy="461665"/>
          </a:xfrm>
          <a:prstGeom prst="rect">
            <a:avLst/>
          </a:prstGeom>
          <a:noFill/>
        </p:spPr>
        <p:txBody>
          <a:bodyPr wrap="none" rtlCol="0">
            <a:spAutoFit/>
          </a:bodyPr>
          <a:lstStyle/>
          <a:p>
            <a:r>
              <a:rPr lang="en-US" dirty="0" err="1">
                <a:solidFill>
                  <a:srgbClr val="FF0000"/>
                </a:solidFill>
              </a:rPr>
              <a:t>Aligments</a:t>
            </a:r>
            <a:endParaRPr lang="en-US" dirty="0">
              <a:solidFill>
                <a:srgbClr val="FF0000"/>
              </a:solidFill>
            </a:endParaRPr>
          </a:p>
        </p:txBody>
      </p:sp>
    </p:spTree>
    <p:extLst>
      <p:ext uri="{BB962C8B-B14F-4D97-AF65-F5344CB8AC3E}">
        <p14:creationId xmlns:p14="http://schemas.microsoft.com/office/powerpoint/2010/main" val="289368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1"/>
          <p:cNvSpPr>
            <a:spLocks noChangeArrowheads="1"/>
          </p:cNvSpPr>
          <p:nvPr/>
        </p:nvSpPr>
        <p:spPr bwMode="auto">
          <a:xfrm>
            <a:off x="588960" y="1121878"/>
            <a:ext cx="8004960" cy="5453852"/>
          </a:xfrm>
          <a:custGeom>
            <a:avLst/>
            <a:gdLst>
              <a:gd name="G0" fmla="*/ 24515 1 2"/>
              <a:gd name="G1" fmla="*/ 16700 1 2"/>
              <a:gd name="G2" fmla="+- 16700 0 0"/>
              <a:gd name="G3" fmla="+- 24515 0 0"/>
              <a:gd name="T0" fmla="*/ 0 w 24515"/>
              <a:gd name="T1" fmla="*/ 0 h 16700"/>
              <a:gd name="T2" fmla="*/ G3 w 24515"/>
              <a:gd name="T3" fmla="*/ G2 h 16700"/>
            </a:gdLst>
            <a:ahLst/>
            <a:cxnLst>
              <a:cxn ang="0">
                <a:pos x="r" y="vc"/>
              </a:cxn>
              <a:cxn ang="5400000">
                <a:pos x="hc" y="b"/>
              </a:cxn>
              <a:cxn ang="10800000">
                <a:pos x="l" y="vc"/>
              </a:cxn>
              <a:cxn ang="16200000">
                <a:pos x="hc" y="t"/>
              </a:cxn>
            </a:cxnLst>
            <a:rect l="T0" t="T1" r="T2" b="T3"/>
            <a:pathLst>
              <a:path w="24515" h="16700">
                <a:moveTo>
                  <a:pt x="0" y="0"/>
                </a:moveTo>
                <a:lnTo>
                  <a:pt x="24515" y="0"/>
                </a:lnTo>
                <a:lnTo>
                  <a:pt x="24515" y="16700"/>
                </a:lnTo>
                <a:lnTo>
                  <a:pt x="0" y="167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88806" indent="-292325">
              <a:spcAft>
                <a:spcPts val="806"/>
              </a:spcAft>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a:p>
            <a:pPr marL="783372" lvl="3" indent="-195843">
              <a:spcAft>
                <a:spcPts val="806"/>
              </a:spcAft>
              <a:buSzPct val="45000"/>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p:txBody>
      </p:sp>
      <p:sp>
        <p:nvSpPr>
          <p:cNvPr id="44034" name="Text Box 2"/>
          <p:cNvSpPr txBox="1">
            <a:spLocks noChangeArrowheads="1"/>
          </p:cNvSpPr>
          <p:nvPr/>
        </p:nvSpPr>
        <p:spPr bwMode="auto">
          <a:xfrm>
            <a:off x="669600" y="83529"/>
            <a:ext cx="7803360" cy="4666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9pPr>
          </a:lstStyle>
          <a:p>
            <a:pPr algn="ctr"/>
            <a:r>
              <a:rPr lang="en-US" sz="2500" b="1">
                <a:solidFill>
                  <a:srgbClr val="FFFFFF"/>
                </a:solidFill>
                <a:cs typeface="msgothic" charset="0"/>
              </a:rPr>
              <a:t>Annotation and alignment files: SAM</a:t>
            </a:r>
          </a:p>
        </p:txBody>
      </p:sp>
      <p:sp>
        <p:nvSpPr>
          <p:cNvPr id="44035" name="Text Box 3"/>
          <p:cNvSpPr txBox="1">
            <a:spLocks noChangeArrowheads="1"/>
          </p:cNvSpPr>
          <p:nvPr/>
        </p:nvSpPr>
        <p:spPr bwMode="auto">
          <a:xfrm>
            <a:off x="632160" y="1382687"/>
            <a:ext cx="7879680" cy="519304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68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9pPr>
          </a:lstStyle>
          <a:p>
            <a:r>
              <a:rPr lang="en-US" sz="1400" dirty="0"/>
              <a:t>1)QNAME: ID of the read (“query”)</a:t>
            </a:r>
          </a:p>
          <a:p>
            <a:endParaRPr lang="en-US" sz="1400" dirty="0"/>
          </a:p>
          <a:p>
            <a:r>
              <a:rPr lang="en-US" sz="1400" dirty="0"/>
              <a:t>2)</a:t>
            </a:r>
            <a:r>
              <a:rPr lang="en-US" sz="1400" b="1" dirty="0">
                <a:solidFill>
                  <a:srgbClr val="FF0000"/>
                </a:solidFill>
              </a:rPr>
              <a:t>FLAG</a:t>
            </a:r>
            <a:r>
              <a:rPr lang="en-US" sz="1400" dirty="0"/>
              <a:t>: alignment flags</a:t>
            </a:r>
          </a:p>
          <a:p>
            <a:endParaRPr lang="en-US" sz="1400" dirty="0"/>
          </a:p>
          <a:p>
            <a:r>
              <a:rPr lang="en-US" sz="1400" dirty="0"/>
              <a:t>3)RNAME: ID of the reference (typically: chromosome name)</a:t>
            </a:r>
          </a:p>
          <a:p>
            <a:endParaRPr lang="en-US" sz="1400" dirty="0"/>
          </a:p>
          <a:p>
            <a:r>
              <a:rPr lang="en-US" sz="1400" dirty="0"/>
              <a:t>4)POS: Position in reference (1-based, left side)</a:t>
            </a:r>
          </a:p>
          <a:p>
            <a:endParaRPr lang="en-US" sz="1400" dirty="0"/>
          </a:p>
          <a:p>
            <a:r>
              <a:rPr lang="en-US" sz="1400" dirty="0"/>
              <a:t>5)MAPQ: Mapping quality (as </a:t>
            </a:r>
            <a:r>
              <a:rPr lang="en-US" sz="1400" dirty="0" err="1"/>
              <a:t>Phred</a:t>
            </a:r>
            <a:r>
              <a:rPr lang="en-US" sz="1400" dirty="0"/>
              <a:t> score)</a:t>
            </a:r>
          </a:p>
          <a:p>
            <a:endParaRPr lang="en-US" sz="1400" dirty="0"/>
          </a:p>
          <a:p>
            <a:r>
              <a:rPr lang="en-US" sz="1400" dirty="0"/>
              <a:t>6)</a:t>
            </a:r>
            <a:r>
              <a:rPr lang="en-US" sz="1400" b="1" dirty="0">
                <a:solidFill>
                  <a:srgbClr val="FF0000"/>
                </a:solidFill>
              </a:rPr>
              <a:t>CIGAR</a:t>
            </a:r>
            <a:r>
              <a:rPr lang="en-US" sz="1400" dirty="0"/>
              <a:t>: Alignment description (gaps etc.) in CIGAR format</a:t>
            </a:r>
          </a:p>
          <a:p>
            <a:endParaRPr lang="en-US" sz="1400" dirty="0"/>
          </a:p>
          <a:p>
            <a:r>
              <a:rPr lang="en-US" sz="1400" dirty="0"/>
              <a:t>7)MRNM: Mate reference sequence name [for paired end data]</a:t>
            </a:r>
          </a:p>
          <a:p>
            <a:endParaRPr lang="en-US" sz="1400" dirty="0"/>
          </a:p>
          <a:p>
            <a:r>
              <a:rPr lang="en-US" sz="1400" dirty="0"/>
              <a:t>8)MPOS: Mate position [for paired end data]</a:t>
            </a:r>
          </a:p>
          <a:p>
            <a:endParaRPr lang="en-US" sz="1400" dirty="0"/>
          </a:p>
          <a:p>
            <a:r>
              <a:rPr lang="en-US" sz="1400" dirty="0"/>
              <a:t>9)ISIZE: inferred insert size [for paired end data]</a:t>
            </a:r>
          </a:p>
          <a:p>
            <a:endParaRPr lang="en-US" sz="1400" dirty="0"/>
          </a:p>
          <a:p>
            <a:r>
              <a:rPr lang="en-US" sz="1400" dirty="0"/>
              <a:t>10)SEQ: sequence of the read</a:t>
            </a:r>
          </a:p>
          <a:p>
            <a:endParaRPr lang="en-US" sz="1400" dirty="0"/>
          </a:p>
          <a:p>
            <a:r>
              <a:rPr lang="en-US" sz="1400" dirty="0"/>
              <a:t>11)QUAL: quality string of the read</a:t>
            </a:r>
          </a:p>
          <a:p>
            <a:endParaRPr lang="en-US" sz="1400" dirty="0"/>
          </a:p>
          <a:p>
            <a:r>
              <a:rPr lang="en-US" sz="1400" dirty="0"/>
              <a:t>N)EXTRA fields</a:t>
            </a:r>
          </a:p>
        </p:txBody>
      </p:sp>
      <p:sp>
        <p:nvSpPr>
          <p:cNvPr id="5" name="Title 1"/>
          <p:cNvSpPr txBox="1">
            <a:spLocks/>
          </p:cNvSpPr>
          <p:nvPr/>
        </p:nvSpPr>
        <p:spPr>
          <a:xfrm>
            <a:off x="498474" y="484094"/>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a:t>SAM FORMAT</a:t>
            </a:r>
          </a:p>
        </p:txBody>
      </p:sp>
    </p:spTree>
    <p:extLst>
      <p:ext uri="{BB962C8B-B14F-4D97-AF65-F5344CB8AC3E}">
        <p14:creationId xmlns:p14="http://schemas.microsoft.com/office/powerpoint/2010/main" val="1500169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1"/>
          <p:cNvSpPr>
            <a:spLocks noChangeArrowheads="1"/>
          </p:cNvSpPr>
          <p:nvPr/>
        </p:nvSpPr>
        <p:spPr bwMode="auto">
          <a:xfrm>
            <a:off x="588960" y="1121878"/>
            <a:ext cx="8004960" cy="5453852"/>
          </a:xfrm>
          <a:custGeom>
            <a:avLst/>
            <a:gdLst>
              <a:gd name="G0" fmla="*/ 24515 1 2"/>
              <a:gd name="G1" fmla="*/ 16700 1 2"/>
              <a:gd name="G2" fmla="+- 16700 0 0"/>
              <a:gd name="G3" fmla="+- 24515 0 0"/>
              <a:gd name="T0" fmla="*/ 0 w 24515"/>
              <a:gd name="T1" fmla="*/ 0 h 16700"/>
              <a:gd name="T2" fmla="*/ G3 w 24515"/>
              <a:gd name="T3" fmla="*/ G2 h 16700"/>
            </a:gdLst>
            <a:ahLst/>
            <a:cxnLst>
              <a:cxn ang="0">
                <a:pos x="r" y="vc"/>
              </a:cxn>
              <a:cxn ang="5400000">
                <a:pos x="hc" y="b"/>
              </a:cxn>
              <a:cxn ang="10800000">
                <a:pos x="l" y="vc"/>
              </a:cxn>
              <a:cxn ang="16200000">
                <a:pos x="hc" y="t"/>
              </a:cxn>
            </a:cxnLst>
            <a:rect l="T0" t="T1" r="T2" b="T3"/>
            <a:pathLst>
              <a:path w="24515" h="16700">
                <a:moveTo>
                  <a:pt x="0" y="0"/>
                </a:moveTo>
                <a:lnTo>
                  <a:pt x="24515" y="0"/>
                </a:lnTo>
                <a:lnTo>
                  <a:pt x="24515" y="16700"/>
                </a:lnTo>
                <a:lnTo>
                  <a:pt x="0" y="167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88806" indent="-292325">
              <a:spcAft>
                <a:spcPts val="806"/>
              </a:spcAft>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a:p>
            <a:pPr marL="783372" lvl="3" indent="-195843">
              <a:spcAft>
                <a:spcPts val="806"/>
              </a:spcAft>
              <a:buSzPct val="45000"/>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p:txBody>
      </p:sp>
      <p:sp>
        <p:nvSpPr>
          <p:cNvPr id="45058" name="Text Box 2"/>
          <p:cNvSpPr txBox="1">
            <a:spLocks noChangeArrowheads="1"/>
          </p:cNvSpPr>
          <p:nvPr/>
        </p:nvSpPr>
        <p:spPr bwMode="auto">
          <a:xfrm>
            <a:off x="669600" y="83529"/>
            <a:ext cx="7803360" cy="4666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9pPr>
          </a:lstStyle>
          <a:p>
            <a:pPr algn="ctr"/>
            <a:r>
              <a:rPr lang="en-US" sz="2500" b="1">
                <a:solidFill>
                  <a:srgbClr val="FFFFFF"/>
                </a:solidFill>
                <a:cs typeface="msgothic" charset="0"/>
              </a:rPr>
              <a:t>Annotation and alignment files: SAM</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393520"/>
            <a:ext cx="4070286" cy="33980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5060" name="Text Box 4"/>
          <p:cNvSpPr txBox="1">
            <a:spLocks noChangeArrowheads="1"/>
          </p:cNvSpPr>
          <p:nvPr/>
        </p:nvSpPr>
        <p:spPr bwMode="auto">
          <a:xfrm>
            <a:off x="233280" y="1218359"/>
            <a:ext cx="8226720" cy="7704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9pPr>
          </a:lstStyle>
          <a:p>
            <a:r>
              <a:rPr lang="en-US" sz="2000" b="1" dirty="0"/>
              <a:t>The flag (F2) is a number that gives precise information about the alignment:</a:t>
            </a:r>
          </a:p>
          <a:p>
            <a:r>
              <a:rPr lang="en-US" sz="2000" b="1" dirty="0"/>
              <a:t>https://</a:t>
            </a:r>
            <a:r>
              <a:rPr lang="en-US" sz="2000" b="1" dirty="0" err="1"/>
              <a:t>broadinstitute.github.io</a:t>
            </a:r>
            <a:r>
              <a:rPr lang="en-US" sz="2000" b="1" dirty="0"/>
              <a:t>/</a:t>
            </a:r>
            <a:r>
              <a:rPr lang="en-US" sz="2000" b="1" dirty="0" err="1"/>
              <a:t>picard</a:t>
            </a:r>
            <a:r>
              <a:rPr lang="en-US" sz="2000" b="1" dirty="0"/>
              <a:t>/explain-</a:t>
            </a:r>
            <a:r>
              <a:rPr lang="en-US" sz="2000" b="1" dirty="0" err="1"/>
              <a:t>flags.html</a:t>
            </a:r>
            <a:endParaRPr lang="en-US" sz="2000" b="1" dirty="0"/>
          </a:p>
          <a:p>
            <a:r>
              <a:rPr lang="en-US" dirty="0"/>
              <a:t>  </a:t>
            </a:r>
          </a:p>
        </p:txBody>
      </p:sp>
      <p:sp>
        <p:nvSpPr>
          <p:cNvPr id="6" name="Title 1"/>
          <p:cNvSpPr txBox="1">
            <a:spLocks/>
          </p:cNvSpPr>
          <p:nvPr/>
        </p:nvSpPr>
        <p:spPr>
          <a:xfrm>
            <a:off x="498474" y="484094"/>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a:t>SAM FORMAT</a:t>
            </a:r>
          </a:p>
        </p:txBody>
      </p:sp>
      <p:sp>
        <p:nvSpPr>
          <p:cNvPr id="2" name="Rectangle 1"/>
          <p:cNvSpPr/>
          <p:nvPr/>
        </p:nvSpPr>
        <p:spPr>
          <a:xfrm>
            <a:off x="130037" y="5873374"/>
            <a:ext cx="8877194" cy="923330"/>
          </a:xfrm>
          <a:prstGeom prst="rect">
            <a:avLst/>
          </a:prstGeom>
        </p:spPr>
        <p:txBody>
          <a:bodyPr wrap="square">
            <a:spAutoFit/>
          </a:bodyPr>
          <a:lstStyle/>
          <a:p>
            <a:r>
              <a:rPr lang="en-US" sz="1800" dirty="0">
                <a:latin typeface="Times New Roman"/>
                <a:cs typeface="Times New Roman"/>
              </a:rPr>
              <a:t>The information can be summed: E.G. an unpaired read that aligns to the reverse reference strand will have flag 16. A paired-end read that aligns and is the first mate in the pair will have flag 83 (= 64 + 16 + 2 + 1).</a:t>
            </a:r>
          </a:p>
        </p:txBody>
      </p:sp>
    </p:spTree>
    <p:extLst>
      <p:ext uri="{BB962C8B-B14F-4D97-AF65-F5344CB8AC3E}">
        <p14:creationId xmlns:p14="http://schemas.microsoft.com/office/powerpoint/2010/main" val="1897002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noChangeArrowheads="1"/>
          </p:cNvSpPr>
          <p:nvPr/>
        </p:nvSpPr>
        <p:spPr bwMode="auto">
          <a:xfrm>
            <a:off x="588960" y="1121878"/>
            <a:ext cx="8004960" cy="5453852"/>
          </a:xfrm>
          <a:custGeom>
            <a:avLst/>
            <a:gdLst>
              <a:gd name="G0" fmla="*/ 24515 1 2"/>
              <a:gd name="G1" fmla="*/ 16700 1 2"/>
              <a:gd name="G2" fmla="+- 16700 0 0"/>
              <a:gd name="G3" fmla="+- 24515 0 0"/>
              <a:gd name="T0" fmla="*/ 0 w 24515"/>
              <a:gd name="T1" fmla="*/ 0 h 16700"/>
              <a:gd name="T2" fmla="*/ G3 w 24515"/>
              <a:gd name="T3" fmla="*/ G2 h 16700"/>
            </a:gdLst>
            <a:ahLst/>
            <a:cxnLst>
              <a:cxn ang="0">
                <a:pos x="r" y="vc"/>
              </a:cxn>
              <a:cxn ang="5400000">
                <a:pos x="hc" y="b"/>
              </a:cxn>
              <a:cxn ang="10800000">
                <a:pos x="l" y="vc"/>
              </a:cxn>
              <a:cxn ang="16200000">
                <a:pos x="hc" y="t"/>
              </a:cxn>
            </a:cxnLst>
            <a:rect l="T0" t="T1" r="T2" b="T3"/>
            <a:pathLst>
              <a:path w="24515" h="16700">
                <a:moveTo>
                  <a:pt x="0" y="0"/>
                </a:moveTo>
                <a:lnTo>
                  <a:pt x="24515" y="0"/>
                </a:lnTo>
                <a:lnTo>
                  <a:pt x="24515" y="16700"/>
                </a:lnTo>
                <a:lnTo>
                  <a:pt x="0" y="167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88806" indent="-292325">
              <a:spcAft>
                <a:spcPts val="806"/>
              </a:spcAft>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a:p>
            <a:pPr marL="783372" lvl="3" indent="-195843">
              <a:spcAft>
                <a:spcPts val="806"/>
              </a:spcAft>
              <a:buSzPct val="45000"/>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p:txBody>
      </p:sp>
      <p:sp>
        <p:nvSpPr>
          <p:cNvPr id="47106" name="Text Box 2"/>
          <p:cNvSpPr txBox="1">
            <a:spLocks noChangeArrowheads="1"/>
          </p:cNvSpPr>
          <p:nvPr/>
        </p:nvSpPr>
        <p:spPr bwMode="auto">
          <a:xfrm>
            <a:off x="669600" y="83529"/>
            <a:ext cx="7803360" cy="4666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9pPr>
          </a:lstStyle>
          <a:p>
            <a:pPr algn="ctr"/>
            <a:r>
              <a:rPr lang="en-US" sz="2500" b="1">
                <a:solidFill>
                  <a:srgbClr val="FFFFFF"/>
                </a:solidFill>
                <a:cs typeface="msgothic" charset="0"/>
              </a:rPr>
              <a:t>Annotation and alignment files: SAM</a:t>
            </a:r>
          </a:p>
        </p:txBody>
      </p:sp>
      <p:sp>
        <p:nvSpPr>
          <p:cNvPr id="47107" name="Text Box 3"/>
          <p:cNvSpPr txBox="1">
            <a:spLocks noChangeArrowheads="1"/>
          </p:cNvSpPr>
          <p:nvPr/>
        </p:nvSpPr>
        <p:spPr bwMode="auto">
          <a:xfrm>
            <a:off x="487274" y="1069383"/>
            <a:ext cx="8226720" cy="5414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9pPr>
          </a:lstStyle>
          <a:p>
            <a:r>
              <a:rPr lang="en-US" b="1" dirty="0"/>
              <a:t>The CIGAR (F6) is a representation of  the alignment:</a:t>
            </a:r>
          </a:p>
          <a:p>
            <a:r>
              <a:rPr lang="en-US" dirty="0"/>
              <a:t>  </a:t>
            </a:r>
          </a:p>
        </p:txBody>
      </p:sp>
      <p:sp>
        <p:nvSpPr>
          <p:cNvPr id="47108" name="Text Box 4"/>
          <p:cNvSpPr txBox="1">
            <a:spLocks noChangeArrowheads="1"/>
          </p:cNvSpPr>
          <p:nvPr/>
        </p:nvSpPr>
        <p:spPr bwMode="auto">
          <a:xfrm>
            <a:off x="1254240" y="2270757"/>
            <a:ext cx="6635520" cy="745998"/>
          </a:xfrm>
          <a:prstGeom prst="rect">
            <a:avLst/>
          </a:prstGeom>
          <a:solidFill>
            <a:srgbClr val="C0C0C0"/>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49049"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9pPr>
          </a:lstStyle>
          <a:p>
            <a:pPr>
              <a:lnSpc>
                <a:spcPct val="94000"/>
              </a:lnSpc>
            </a:pPr>
            <a:r>
              <a:rPr lang="en-US" sz="1100" dirty="0" err="1">
                <a:latin typeface="Cumberland AMT;Cumberland;Couri" charset="0"/>
                <a:cs typeface="Cumberland AMT;Cumberland;Couri" charset="0"/>
              </a:rPr>
              <a:t>RefPos</a:t>
            </a:r>
            <a:r>
              <a:rPr lang="en-US" sz="1100" dirty="0">
                <a:latin typeface="Cumberland AMT;Cumberland;Couri" charset="0"/>
                <a:cs typeface="Cumberland AMT;Cumberland;Couri" charset="0"/>
              </a:rPr>
              <a:t>:       </a:t>
            </a:r>
            <a:r>
              <a:rPr lang="en-US" sz="900" dirty="0">
                <a:latin typeface="Cumberland AMT;Cumberland;Couri" charset="0"/>
                <a:cs typeface="Cumberland AMT;Cumberland;Couri" charset="0"/>
              </a:rPr>
              <a:t>1    2   3   4   5   6    7   8   9 10  11 12  13 14 15 16 17 18 19</a:t>
            </a:r>
          </a:p>
          <a:p>
            <a:pPr>
              <a:lnSpc>
                <a:spcPct val="94000"/>
              </a:lnSpc>
            </a:pPr>
            <a:r>
              <a:rPr lang="en-US" sz="1100" dirty="0">
                <a:latin typeface="Cumberland AMT;Cumberland;Couri" charset="0"/>
                <a:cs typeface="Cumberland AMT;Cumberland;Couri" charset="0"/>
              </a:rPr>
              <a:t>Reference:  C  C  A  T  A  C  T  G  A  A  C  T  G  A  C  T  A  A  C</a:t>
            </a:r>
          </a:p>
          <a:p>
            <a:pPr>
              <a:lnSpc>
                <a:spcPct val="94000"/>
              </a:lnSpc>
            </a:pPr>
            <a:endParaRPr lang="en-US" sz="1100" dirty="0">
              <a:latin typeface="Cumberland AMT;Cumberland;Couri" charset="0"/>
              <a:cs typeface="Cumberland AMT;Cumberland;Couri" charset="0"/>
            </a:endParaRPr>
          </a:p>
          <a:p>
            <a:pPr>
              <a:lnSpc>
                <a:spcPct val="94000"/>
              </a:lnSpc>
            </a:pPr>
            <a:r>
              <a:rPr lang="en-US" sz="1100" dirty="0">
                <a:latin typeface="Cumberland AMT;Cumberland;Couri" charset="0"/>
                <a:cs typeface="Cumberland AMT;Cumberland;Couri" charset="0"/>
              </a:rPr>
              <a:t>Read: ACTAGAATGACT</a:t>
            </a:r>
          </a:p>
        </p:txBody>
      </p:sp>
      <p:sp>
        <p:nvSpPr>
          <p:cNvPr id="47110" name="Text Box 6"/>
          <p:cNvSpPr txBox="1">
            <a:spLocks noChangeArrowheads="1"/>
          </p:cNvSpPr>
          <p:nvPr/>
        </p:nvSpPr>
        <p:spPr bwMode="auto">
          <a:xfrm>
            <a:off x="1212480" y="4847187"/>
            <a:ext cx="1972800" cy="517014"/>
          </a:xfrm>
          <a:prstGeom prst="rect">
            <a:avLst/>
          </a:prstGeom>
          <a:solidFill>
            <a:srgbClr val="C0C0C0"/>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49734" rIns="81639" bIns="40820"/>
          <a:lstStyle>
            <a:lvl1pPr>
              <a:tabLst>
                <a:tab pos="723900" algn="l"/>
                <a:tab pos="1447800" algn="l"/>
                <a:tab pos="21717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Times New Roman" charset="0"/>
                <a:ea typeface="ＭＳ Ｐゴシック" charset="0"/>
                <a:cs typeface="DejaVu Sans" charset="0"/>
              </a:defRPr>
            </a:lvl9pPr>
          </a:lstStyle>
          <a:p>
            <a:pPr>
              <a:lnSpc>
                <a:spcPct val="94000"/>
              </a:lnSpc>
            </a:pPr>
            <a:r>
              <a:rPr lang="en-US" sz="1200" dirty="0">
                <a:latin typeface="Cumberland AMT;Cumberland;Couri" charset="0"/>
                <a:cs typeface="Cumberland AMT;Cumberland;Couri" charset="0"/>
              </a:rPr>
              <a:t>POS: 5</a:t>
            </a:r>
          </a:p>
          <a:p>
            <a:pPr>
              <a:lnSpc>
                <a:spcPct val="94000"/>
              </a:lnSpc>
            </a:pPr>
            <a:r>
              <a:rPr lang="en-US" sz="1200" dirty="0">
                <a:latin typeface="Cumberland AMT;Cumberland;Couri" charset="0"/>
                <a:cs typeface="Cumberland AMT;Cumberland;Couri" charset="0"/>
              </a:rPr>
              <a:t>CIGAR: 3M1I3M1D5M</a:t>
            </a:r>
          </a:p>
        </p:txBody>
      </p:sp>
      <p:sp>
        <p:nvSpPr>
          <p:cNvPr id="8" name="Title 1"/>
          <p:cNvSpPr txBox="1">
            <a:spLocks/>
          </p:cNvSpPr>
          <p:nvPr/>
        </p:nvSpPr>
        <p:spPr>
          <a:xfrm>
            <a:off x="498474" y="484094"/>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a:t>SAM FORMAT</a:t>
            </a:r>
          </a:p>
        </p:txBody>
      </p:sp>
      <p:sp>
        <p:nvSpPr>
          <p:cNvPr id="9" name="Text Box 4"/>
          <p:cNvSpPr txBox="1">
            <a:spLocks noChangeArrowheads="1"/>
          </p:cNvSpPr>
          <p:nvPr/>
        </p:nvSpPr>
        <p:spPr bwMode="auto">
          <a:xfrm>
            <a:off x="1259632" y="3573016"/>
            <a:ext cx="6635520" cy="745998"/>
          </a:xfrm>
          <a:prstGeom prst="rect">
            <a:avLst/>
          </a:prstGeom>
          <a:solidFill>
            <a:srgbClr val="C0C0C0"/>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49049"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Times New Roman" charset="0"/>
                <a:ea typeface="ＭＳ Ｐゴシック" charset="0"/>
                <a:cs typeface="DejaVu Sans" charset="0"/>
              </a:defRPr>
            </a:lvl9pPr>
          </a:lstStyle>
          <a:p>
            <a:pPr>
              <a:lnSpc>
                <a:spcPct val="94000"/>
              </a:lnSpc>
            </a:pPr>
            <a:r>
              <a:rPr lang="en-US" sz="1100" dirty="0" err="1">
                <a:latin typeface="Cumberland AMT;Cumberland;Couri" charset="0"/>
                <a:cs typeface="Cumberland AMT;Cumberland;Couri" charset="0"/>
              </a:rPr>
              <a:t>RefPos</a:t>
            </a:r>
            <a:r>
              <a:rPr lang="en-US" sz="1100" dirty="0">
                <a:latin typeface="Cumberland AMT;Cumberland;Couri" charset="0"/>
                <a:cs typeface="Cumberland AMT;Cumberland;Couri" charset="0"/>
              </a:rPr>
              <a:t>:       </a:t>
            </a:r>
            <a:r>
              <a:rPr lang="en-US" sz="900" dirty="0">
                <a:latin typeface="Cumberland AMT;Cumberland;Couri" charset="0"/>
                <a:cs typeface="Cumberland AMT;Cumberland;Couri" charset="0"/>
              </a:rPr>
              <a:t>1    2   3   4   5   6    7       8   9 10  11 12  13 14 15 16 17 18 19</a:t>
            </a:r>
          </a:p>
          <a:p>
            <a:pPr>
              <a:lnSpc>
                <a:spcPct val="94000"/>
              </a:lnSpc>
            </a:pPr>
            <a:r>
              <a:rPr lang="en-US" sz="1100" dirty="0">
                <a:latin typeface="Cumberland AMT;Cumberland;Couri" charset="0"/>
                <a:cs typeface="Cumberland AMT;Cumberland;Couri" charset="0"/>
              </a:rPr>
              <a:t>Reference:  C  C  A  T  A  C  T     G  A  A  C  T  G  A  C  T  A  A  C</a:t>
            </a:r>
          </a:p>
          <a:p>
            <a:pPr>
              <a:lnSpc>
                <a:spcPct val="94000"/>
              </a:lnSpc>
            </a:pPr>
            <a:r>
              <a:rPr lang="en-US" sz="1100" dirty="0">
                <a:latin typeface="Cumberland AMT;Cumberland;Couri" charset="0"/>
                <a:cs typeface="Cumberland AMT;Cumberland;Couri" charset="0"/>
              </a:rPr>
              <a:t>Read:                           A  C  T  A  G  A  A      T  G  A  C  T</a:t>
            </a:r>
          </a:p>
        </p:txBody>
      </p:sp>
    </p:spTree>
    <p:extLst>
      <p:ext uri="{BB962C8B-B14F-4D97-AF65-F5344CB8AC3E}">
        <p14:creationId xmlns:p14="http://schemas.microsoft.com/office/powerpoint/2010/main" val="9993572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noChangeArrowheads="1"/>
          </p:cNvSpPr>
          <p:nvPr/>
        </p:nvSpPr>
        <p:spPr bwMode="auto">
          <a:xfrm>
            <a:off x="588960" y="1121878"/>
            <a:ext cx="8004960" cy="5453852"/>
          </a:xfrm>
          <a:custGeom>
            <a:avLst/>
            <a:gdLst>
              <a:gd name="G0" fmla="*/ 24515 1 2"/>
              <a:gd name="G1" fmla="*/ 16700 1 2"/>
              <a:gd name="G2" fmla="+- 16700 0 0"/>
              <a:gd name="G3" fmla="+- 24515 0 0"/>
              <a:gd name="T0" fmla="*/ 0 w 24515"/>
              <a:gd name="T1" fmla="*/ 0 h 16700"/>
              <a:gd name="T2" fmla="*/ G3 w 24515"/>
              <a:gd name="T3" fmla="*/ G2 h 16700"/>
            </a:gdLst>
            <a:ahLst/>
            <a:cxnLst>
              <a:cxn ang="0">
                <a:pos x="r" y="vc"/>
              </a:cxn>
              <a:cxn ang="5400000">
                <a:pos x="hc" y="b"/>
              </a:cxn>
              <a:cxn ang="10800000">
                <a:pos x="l" y="vc"/>
              </a:cxn>
              <a:cxn ang="16200000">
                <a:pos x="hc" y="t"/>
              </a:cxn>
            </a:cxnLst>
            <a:rect l="T0" t="T1" r="T2" b="T3"/>
            <a:pathLst>
              <a:path w="24515" h="16700">
                <a:moveTo>
                  <a:pt x="0" y="0"/>
                </a:moveTo>
                <a:lnTo>
                  <a:pt x="24515" y="0"/>
                </a:lnTo>
                <a:lnTo>
                  <a:pt x="24515" y="16700"/>
                </a:lnTo>
                <a:lnTo>
                  <a:pt x="0" y="167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88806" indent="-292325">
              <a:spcAft>
                <a:spcPts val="806"/>
              </a:spcAft>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a:p>
            <a:pPr marL="783372" lvl="3" indent="-195843">
              <a:spcAft>
                <a:spcPts val="806"/>
              </a:spcAft>
              <a:buSzPct val="45000"/>
              <a:tabLst>
                <a:tab pos="799212" algn="l"/>
                <a:tab pos="1213938" algn="l"/>
                <a:tab pos="1628664" algn="l"/>
                <a:tab pos="2043391" algn="l"/>
                <a:tab pos="2458117" algn="l"/>
                <a:tab pos="2872843" algn="l"/>
                <a:tab pos="3287569" algn="l"/>
                <a:tab pos="3702295" algn="l"/>
                <a:tab pos="4117021" algn="l"/>
                <a:tab pos="4531747" algn="l"/>
                <a:tab pos="4946473" algn="l"/>
                <a:tab pos="5361200" algn="l"/>
                <a:tab pos="5775926" algn="l"/>
                <a:tab pos="6190652" algn="l"/>
                <a:tab pos="6605378" algn="l"/>
                <a:tab pos="7020104" algn="l"/>
                <a:tab pos="7434830" algn="l"/>
                <a:tab pos="7849556" algn="l"/>
                <a:tab pos="8264282" algn="l"/>
                <a:tab pos="8679009" algn="l"/>
              </a:tabLst>
            </a:pPr>
            <a:endParaRPr lang="en-US" sz="2200">
              <a:solidFill>
                <a:srgbClr val="000000"/>
              </a:solidFill>
              <a:cs typeface="msgothic" charset="0"/>
            </a:endParaRPr>
          </a:p>
        </p:txBody>
      </p:sp>
      <p:sp>
        <p:nvSpPr>
          <p:cNvPr id="48130" name="Text Box 2"/>
          <p:cNvSpPr txBox="1">
            <a:spLocks noChangeArrowheads="1"/>
          </p:cNvSpPr>
          <p:nvPr/>
        </p:nvSpPr>
        <p:spPr bwMode="auto">
          <a:xfrm>
            <a:off x="669600" y="83529"/>
            <a:ext cx="7803360" cy="4666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Times New Roman" charset="0"/>
                <a:ea typeface="ＭＳ Ｐゴシック" charset="0"/>
                <a:cs typeface="DejaVu Sans" charset="0"/>
              </a:defRPr>
            </a:lvl9pPr>
          </a:lstStyle>
          <a:p>
            <a:pPr algn="ctr"/>
            <a:r>
              <a:rPr lang="en-US" sz="2500" b="1">
                <a:solidFill>
                  <a:srgbClr val="FFFFFF"/>
                </a:solidFill>
                <a:cs typeface="msgothic" charset="0"/>
              </a:rPr>
              <a:t>Annotation and alignment files: SAM</a:t>
            </a:r>
          </a:p>
        </p:txBody>
      </p:sp>
      <p:sp>
        <p:nvSpPr>
          <p:cNvPr id="48132" name="Text Box 4"/>
          <p:cNvSpPr txBox="1">
            <a:spLocks noChangeArrowheads="1"/>
          </p:cNvSpPr>
          <p:nvPr/>
        </p:nvSpPr>
        <p:spPr bwMode="auto">
          <a:xfrm>
            <a:off x="383040" y="1437271"/>
            <a:ext cx="8377920" cy="50995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Times New Roman" charset="0"/>
                <a:ea typeface="ＭＳ Ｐゴシック" charset="0"/>
                <a:cs typeface="DejaVu Sans" charset="0"/>
              </a:defRPr>
            </a:lvl9pPr>
          </a:lstStyle>
          <a:p>
            <a:r>
              <a:rPr lang="en-US" sz="2000" dirty="0" err="1"/>
              <a:t>SAMtools</a:t>
            </a:r>
            <a:r>
              <a:rPr lang="en-US" sz="2000" dirty="0"/>
              <a:t> are a set of simple tools useful to:</a:t>
            </a:r>
          </a:p>
          <a:p>
            <a:r>
              <a:rPr lang="en-US" sz="2000" dirty="0"/>
              <a:t>	-convert between SAM and BAM</a:t>
            </a:r>
          </a:p>
          <a:p>
            <a:r>
              <a:rPr lang="en-US" sz="2000" dirty="0"/>
              <a:t>		-SAM: a human-readable text file</a:t>
            </a:r>
          </a:p>
          <a:p>
            <a:r>
              <a:rPr lang="en-US" sz="2000" dirty="0"/>
              <a:t>		-BAM: a binary version of a SAM file, suitable for fast processing</a:t>
            </a:r>
          </a:p>
          <a:p>
            <a:endParaRPr lang="en-US" sz="2000" dirty="0"/>
          </a:p>
          <a:p>
            <a:r>
              <a:rPr lang="en-US" sz="2000" dirty="0"/>
              <a:t>	-sort and merge SAM files</a:t>
            </a:r>
          </a:p>
          <a:p>
            <a:endParaRPr lang="en-US" sz="2000" dirty="0"/>
          </a:p>
          <a:p>
            <a:r>
              <a:rPr lang="en-US" sz="2000" dirty="0"/>
              <a:t>	-index SAM and FASTA files for fast access</a:t>
            </a:r>
          </a:p>
          <a:p>
            <a:endParaRPr lang="en-US" sz="2000" dirty="0"/>
          </a:p>
          <a:p>
            <a:r>
              <a:rPr lang="en-US" sz="2000" dirty="0"/>
              <a:t>	-view alignments (“</a:t>
            </a:r>
            <a:r>
              <a:rPr lang="en-US" sz="2000" dirty="0" err="1"/>
              <a:t>tview</a:t>
            </a:r>
            <a:r>
              <a:rPr lang="en-US" sz="2000" dirty="0"/>
              <a:t>”)</a:t>
            </a:r>
          </a:p>
          <a:p>
            <a:endParaRPr lang="en-US" sz="2000" dirty="0"/>
          </a:p>
          <a:p>
            <a:r>
              <a:rPr lang="en-US" sz="2000" dirty="0"/>
              <a:t>	-produce a “pile-up”, i.e., a file showing</a:t>
            </a:r>
          </a:p>
          <a:p>
            <a:r>
              <a:rPr lang="en-US" sz="2000" dirty="0"/>
              <a:t>		-local coverage</a:t>
            </a:r>
          </a:p>
          <a:p>
            <a:r>
              <a:rPr lang="en-US" sz="2000" dirty="0"/>
              <a:t>		-mismatches and consensus calls</a:t>
            </a:r>
          </a:p>
          <a:p>
            <a:r>
              <a:rPr lang="en-US" sz="2000" dirty="0"/>
              <a:t>		-</a:t>
            </a:r>
            <a:r>
              <a:rPr lang="en-US" sz="2000" dirty="0" err="1"/>
              <a:t>indels</a:t>
            </a:r>
            <a:endParaRPr lang="en-US" sz="2000" dirty="0"/>
          </a:p>
          <a:p>
            <a:endParaRPr lang="en-US" dirty="0"/>
          </a:p>
        </p:txBody>
      </p:sp>
      <p:sp>
        <p:nvSpPr>
          <p:cNvPr id="6" name="Title 1"/>
          <p:cNvSpPr txBox="1">
            <a:spLocks/>
          </p:cNvSpPr>
          <p:nvPr/>
        </p:nvSpPr>
        <p:spPr>
          <a:xfrm>
            <a:off x="498474" y="484094"/>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err="1"/>
              <a:t>SAMtools</a:t>
            </a:r>
            <a:endParaRPr lang="en-US" dirty="0"/>
          </a:p>
        </p:txBody>
      </p:sp>
    </p:spTree>
    <p:extLst>
      <p:ext uri="{BB962C8B-B14F-4D97-AF65-F5344CB8AC3E}">
        <p14:creationId xmlns:p14="http://schemas.microsoft.com/office/powerpoint/2010/main" val="89707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Transcriptome</a:t>
            </a:r>
            <a:r>
              <a:rPr lang="en-US" dirty="0"/>
              <a:t> assembly</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39</a:t>
            </a:fld>
            <a:endParaRPr lang="de-DE"/>
          </a:p>
        </p:txBody>
      </p:sp>
      <p:grpSp>
        <p:nvGrpSpPr>
          <p:cNvPr id="8" name="Group 7"/>
          <p:cNvGrpSpPr/>
          <p:nvPr/>
        </p:nvGrpSpPr>
        <p:grpSpPr>
          <a:xfrm>
            <a:off x="367906" y="2514600"/>
            <a:ext cx="8406660" cy="3451086"/>
            <a:chOff x="381000" y="2514600"/>
            <a:chExt cx="8406660" cy="3451086"/>
          </a:xfrm>
        </p:grpSpPr>
        <p:sp>
          <p:nvSpPr>
            <p:cNvPr id="7" name="Rectangle 6"/>
            <p:cNvSpPr/>
            <p:nvPr/>
          </p:nvSpPr>
          <p:spPr bwMode="auto">
            <a:xfrm>
              <a:off x="381000" y="4495800"/>
              <a:ext cx="8382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solidFill>
                  <a:effectLst/>
                  <a:latin typeface="Arial" pitchFamily="-65" charset="0"/>
                  <a:ea typeface="Geneva" pitchFamily="-65" charset="0"/>
                  <a:cs typeface="Geneva" pitchFamily="-65" charset="0"/>
                </a:rPr>
                <a:t>Genome</a:t>
              </a:r>
            </a:p>
          </p:txBody>
        </p:sp>
        <p:sp>
          <p:nvSpPr>
            <p:cNvPr id="16" name="Rounded Rectangle 15"/>
            <p:cNvSpPr/>
            <p:nvPr/>
          </p:nvSpPr>
          <p:spPr bwMode="auto">
            <a:xfrm>
              <a:off x="8229600" y="35814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7" name="Rounded Rectangle 16"/>
            <p:cNvSpPr/>
            <p:nvPr/>
          </p:nvSpPr>
          <p:spPr bwMode="auto">
            <a:xfrm>
              <a:off x="4572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8" name="Rounded Rectangle 17"/>
            <p:cNvSpPr/>
            <p:nvPr/>
          </p:nvSpPr>
          <p:spPr bwMode="auto">
            <a:xfrm>
              <a:off x="1524000" y="3124200"/>
              <a:ext cx="2286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9" name="Rounded Rectangle 18"/>
            <p:cNvSpPr/>
            <p:nvPr/>
          </p:nvSpPr>
          <p:spPr bwMode="auto">
            <a:xfrm>
              <a:off x="3276600" y="2514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0" name="Rounded Rectangle 19"/>
            <p:cNvSpPr/>
            <p:nvPr/>
          </p:nvSpPr>
          <p:spPr bwMode="auto">
            <a:xfrm>
              <a:off x="12954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1" name="Rounded Rectangle 20"/>
            <p:cNvSpPr/>
            <p:nvPr/>
          </p:nvSpPr>
          <p:spPr bwMode="auto">
            <a:xfrm>
              <a:off x="74676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2" name="Rounded Rectangle 21"/>
            <p:cNvSpPr/>
            <p:nvPr/>
          </p:nvSpPr>
          <p:spPr bwMode="auto">
            <a:xfrm>
              <a:off x="4419600" y="2514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3" name="Rounded Rectangle 22"/>
            <p:cNvSpPr/>
            <p:nvPr/>
          </p:nvSpPr>
          <p:spPr bwMode="auto">
            <a:xfrm>
              <a:off x="44958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4" name="Rounded Rectangle 23"/>
            <p:cNvSpPr/>
            <p:nvPr/>
          </p:nvSpPr>
          <p:spPr bwMode="auto">
            <a:xfrm>
              <a:off x="4267200" y="2895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5" name="Rounded Rectangle 24"/>
            <p:cNvSpPr/>
            <p:nvPr/>
          </p:nvSpPr>
          <p:spPr bwMode="auto">
            <a:xfrm>
              <a:off x="3657600" y="3124200"/>
              <a:ext cx="2286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7467600" y="35814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6400800" y="2895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7467600" y="3124200"/>
              <a:ext cx="2286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7620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0" name="Rounded Rectangle 29"/>
            <p:cNvSpPr/>
            <p:nvPr/>
          </p:nvSpPr>
          <p:spPr bwMode="auto">
            <a:xfrm>
              <a:off x="5715000" y="3124200"/>
              <a:ext cx="1524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1" name="Rounded Rectangle 30"/>
            <p:cNvSpPr/>
            <p:nvPr/>
          </p:nvSpPr>
          <p:spPr bwMode="auto">
            <a:xfrm>
              <a:off x="5334000" y="3429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2" name="Rounded Rectangle 31"/>
            <p:cNvSpPr/>
            <p:nvPr/>
          </p:nvSpPr>
          <p:spPr bwMode="auto">
            <a:xfrm>
              <a:off x="1066800" y="4191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1447800" y="3429000"/>
              <a:ext cx="3048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55626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36" name="Straight Connector 35"/>
            <p:cNvCxnSpPr>
              <a:stCxn id="18" idx="3"/>
              <a:endCxn id="25" idx="1"/>
            </p:cNvCxnSpPr>
            <p:nvPr/>
          </p:nvCxnSpPr>
          <p:spPr bwMode="auto">
            <a:xfrm>
              <a:off x="1752600" y="32004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9" name="Straight Connector 38"/>
            <p:cNvCxnSpPr>
              <a:stCxn id="30" idx="3"/>
              <a:endCxn id="28" idx="1"/>
            </p:cNvCxnSpPr>
            <p:nvPr/>
          </p:nvCxnSpPr>
          <p:spPr bwMode="auto">
            <a:xfrm>
              <a:off x="5867400" y="3200400"/>
              <a:ext cx="16002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40" name="Rounded Rectangle 39"/>
            <p:cNvSpPr/>
            <p:nvPr/>
          </p:nvSpPr>
          <p:spPr bwMode="auto">
            <a:xfrm>
              <a:off x="3657600" y="3429000"/>
              <a:ext cx="1524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42" name="Straight Connector 41"/>
            <p:cNvCxnSpPr>
              <a:stCxn id="33" idx="3"/>
              <a:endCxn id="40" idx="1"/>
            </p:cNvCxnSpPr>
            <p:nvPr/>
          </p:nvCxnSpPr>
          <p:spPr bwMode="auto">
            <a:xfrm>
              <a:off x="1752600" y="35052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nvGrpSpPr>
            <p:cNvPr id="51" name="Group 50"/>
            <p:cNvGrpSpPr/>
            <p:nvPr/>
          </p:nvGrpSpPr>
          <p:grpSpPr>
            <a:xfrm>
              <a:off x="5943600" y="5257800"/>
              <a:ext cx="2844060" cy="707886"/>
              <a:chOff x="5918940" y="1752600"/>
              <a:chExt cx="2844060" cy="707886"/>
            </a:xfrm>
          </p:grpSpPr>
          <p:sp>
            <p:nvSpPr>
              <p:cNvPr id="46" name="TextBox 45"/>
              <p:cNvSpPr txBox="1"/>
              <p:nvPr/>
            </p:nvSpPr>
            <p:spPr>
              <a:xfrm>
                <a:off x="6400800" y="1752600"/>
                <a:ext cx="2362200" cy="707886"/>
              </a:xfrm>
              <a:prstGeom prst="rect">
                <a:avLst/>
              </a:prstGeom>
              <a:noFill/>
            </p:spPr>
            <p:txBody>
              <a:bodyPr wrap="square" rtlCol="0">
                <a:spAutoFit/>
              </a:bodyPr>
              <a:lstStyle/>
              <a:p>
                <a:r>
                  <a:rPr lang="en-US" sz="2000" dirty="0"/>
                  <a:t>paired reads</a:t>
                </a:r>
              </a:p>
              <a:p>
                <a:r>
                  <a:rPr lang="en-US" sz="2000" dirty="0"/>
                  <a:t>spliced reads</a:t>
                </a:r>
              </a:p>
            </p:txBody>
          </p:sp>
          <p:cxnSp>
            <p:nvCxnSpPr>
              <p:cNvPr id="48" name="Straight Connector 47"/>
              <p:cNvCxnSpPr/>
              <p:nvPr/>
            </p:nvCxnSpPr>
            <p:spPr bwMode="auto">
              <a:xfrm>
                <a:off x="5943600" y="2018187"/>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50" name="Straight Connector 49"/>
              <p:cNvCxnSpPr/>
              <p:nvPr/>
            </p:nvCxnSpPr>
            <p:spPr bwMode="auto">
              <a:xfrm>
                <a:off x="5918940" y="2286000"/>
                <a:ext cx="381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
          <p:nvSpPr>
            <p:cNvPr id="56" name="Rounded Rectangle 55"/>
            <p:cNvSpPr/>
            <p:nvPr/>
          </p:nvSpPr>
          <p:spPr bwMode="auto">
            <a:xfrm>
              <a:off x="25908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7" name="Rounded Rectangle 56"/>
            <p:cNvSpPr/>
            <p:nvPr/>
          </p:nvSpPr>
          <p:spPr bwMode="auto">
            <a:xfrm>
              <a:off x="36576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8" name="Rounded Rectangle 57"/>
            <p:cNvSpPr/>
            <p:nvPr/>
          </p:nvSpPr>
          <p:spPr bwMode="auto">
            <a:xfrm>
              <a:off x="3733800" y="4191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60" name="Straight Connector 59"/>
            <p:cNvCxnSpPr>
              <a:stCxn id="25" idx="3"/>
              <a:endCxn id="30" idx="1"/>
            </p:cNvCxnSpPr>
            <p:nvPr/>
          </p:nvCxnSpPr>
          <p:spPr bwMode="auto">
            <a:xfrm>
              <a:off x="3886200" y="3200400"/>
              <a:ext cx="1828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63" name="Straight Connector 62"/>
            <p:cNvCxnSpPr>
              <a:stCxn id="40" idx="3"/>
              <a:endCxn id="31" idx="1"/>
            </p:cNvCxnSpPr>
            <p:nvPr/>
          </p:nvCxnSpPr>
          <p:spPr bwMode="auto">
            <a:xfrm>
              <a:off x="3810000" y="3505200"/>
              <a:ext cx="1524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66" name="Straight Connector 65"/>
            <p:cNvCxnSpPr>
              <a:stCxn id="57" idx="3"/>
              <a:endCxn id="34" idx="1"/>
            </p:cNvCxnSpPr>
            <p:nvPr/>
          </p:nvCxnSpPr>
          <p:spPr bwMode="auto">
            <a:xfrm>
              <a:off x="4114800" y="3733800"/>
              <a:ext cx="1447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69" name="Straight Connector 68"/>
            <p:cNvCxnSpPr>
              <a:stCxn id="24" idx="3"/>
              <a:endCxn id="27" idx="1"/>
            </p:cNvCxnSpPr>
            <p:nvPr/>
          </p:nvCxnSpPr>
          <p:spPr bwMode="auto">
            <a:xfrm>
              <a:off x="4724400" y="2971800"/>
              <a:ext cx="16764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1" name="Straight Connector 70"/>
            <p:cNvCxnSpPr>
              <a:stCxn id="29" idx="3"/>
              <a:endCxn id="56" idx="1"/>
            </p:cNvCxnSpPr>
            <p:nvPr/>
          </p:nvCxnSpPr>
          <p:spPr bwMode="auto">
            <a:xfrm>
              <a:off x="1219200" y="3733800"/>
              <a:ext cx="13716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3" name="Straight Connector 72"/>
            <p:cNvCxnSpPr>
              <a:stCxn id="23" idx="3"/>
              <a:endCxn id="21" idx="1"/>
            </p:cNvCxnSpPr>
            <p:nvPr/>
          </p:nvCxnSpPr>
          <p:spPr bwMode="auto">
            <a:xfrm>
              <a:off x="4953000" y="3962400"/>
              <a:ext cx="25146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5" name="Straight Connector 74"/>
            <p:cNvCxnSpPr>
              <a:stCxn id="19" idx="3"/>
              <a:endCxn id="22" idx="1"/>
            </p:cNvCxnSpPr>
            <p:nvPr/>
          </p:nvCxnSpPr>
          <p:spPr bwMode="auto">
            <a:xfrm>
              <a:off x="3733800" y="2590800"/>
              <a:ext cx="685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7" name="Straight Connector 76"/>
            <p:cNvCxnSpPr>
              <a:stCxn id="32" idx="3"/>
              <a:endCxn id="58" idx="1"/>
            </p:cNvCxnSpPr>
            <p:nvPr/>
          </p:nvCxnSpPr>
          <p:spPr bwMode="auto">
            <a:xfrm>
              <a:off x="1524000" y="4267200"/>
              <a:ext cx="2209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9" name="Straight Connector 78"/>
            <p:cNvCxnSpPr>
              <a:stCxn id="17" idx="3"/>
              <a:endCxn id="20" idx="1"/>
            </p:cNvCxnSpPr>
            <p:nvPr/>
          </p:nvCxnSpPr>
          <p:spPr bwMode="auto">
            <a:xfrm>
              <a:off x="914400" y="3962400"/>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81" name="Straight Connector 80"/>
            <p:cNvCxnSpPr>
              <a:stCxn id="26" idx="3"/>
              <a:endCxn id="16" idx="1"/>
            </p:cNvCxnSpPr>
            <p:nvPr/>
          </p:nvCxnSpPr>
          <p:spPr bwMode="auto">
            <a:xfrm>
              <a:off x="7924800" y="3657600"/>
              <a:ext cx="304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grpSp>
    </p:spTree>
    <p:extLst>
      <p:ext uri="{BB962C8B-B14F-4D97-AF65-F5344CB8AC3E}">
        <p14:creationId xmlns:p14="http://schemas.microsoft.com/office/powerpoint/2010/main" val="1067160230"/>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the right experiment</a:t>
            </a:r>
          </a:p>
        </p:txBody>
      </p:sp>
      <p:sp>
        <p:nvSpPr>
          <p:cNvPr id="6" name="Slide Number Placeholder 5"/>
          <p:cNvSpPr>
            <a:spLocks noGrp="1"/>
          </p:cNvSpPr>
          <p:nvPr>
            <p:ph type="sldNum" sz="quarter" idx="12"/>
          </p:nvPr>
        </p:nvSpPr>
        <p:spPr/>
        <p:txBody>
          <a:bodyPr>
            <a:normAutofit fontScale="85000" lnSpcReduction="20000"/>
          </a:bodyPr>
          <a:lstStyle/>
          <a:p>
            <a:fld id="{725E0E4C-38C6-8F45-A553-706A13715AC6}" type="slidenum">
              <a:rPr lang="de-DE" smtClean="0"/>
              <a:pPr/>
              <a:t>4</a:t>
            </a:fld>
            <a:endParaRPr lang="de-DE"/>
          </a:p>
        </p:txBody>
      </p:sp>
      <p:pic>
        <p:nvPicPr>
          <p:cNvPr id="5" name="Content Placeholder 4" descr="Experimental-Design-C-Ambrosino.jpg"/>
          <p:cNvPicPr>
            <a:picLocks noGrp="1" noChangeAspect="1"/>
          </p:cNvPicPr>
          <p:nvPr>
            <p:ph sz="quarter" idx="1"/>
          </p:nvPr>
        </p:nvPicPr>
        <p:blipFill>
          <a:blip r:embed="rId2">
            <a:extLst>
              <a:ext uri="{28A0092B-C50C-407E-A947-70E740481C1C}">
                <a14:useLocalDpi xmlns:a14="http://schemas.microsoft.com/office/drawing/2010/main" val="0"/>
              </a:ext>
            </a:extLst>
          </a:blip>
          <a:srcRect t="768" b="768"/>
          <a:stretch>
            <a:fillRect/>
          </a:stretch>
        </p:blipFill>
        <p:spPr/>
      </p:pic>
      <p:sp>
        <p:nvSpPr>
          <p:cNvPr id="7" name="Rectangle 6"/>
          <p:cNvSpPr/>
          <p:nvPr/>
        </p:nvSpPr>
        <p:spPr>
          <a:xfrm>
            <a:off x="2987824" y="6381328"/>
            <a:ext cx="6516216" cy="307777"/>
          </a:xfrm>
          <a:prstGeom prst="rect">
            <a:avLst/>
          </a:prstGeom>
        </p:spPr>
        <p:txBody>
          <a:bodyPr wrap="square">
            <a:spAutoFit/>
          </a:bodyPr>
          <a:lstStyle/>
          <a:p>
            <a:r>
              <a:rPr lang="en-US" sz="1400" dirty="0"/>
              <a:t>Comic by Christine </a:t>
            </a:r>
            <a:r>
              <a:rPr lang="en-US" sz="1400" dirty="0" err="1"/>
              <a:t>Ambrosino</a:t>
            </a:r>
            <a:r>
              <a:rPr lang="en-US" sz="1400" dirty="0"/>
              <a:t> http://</a:t>
            </a:r>
            <a:r>
              <a:rPr lang="en-US" sz="1400" dirty="0" err="1"/>
              <a:t>www.hawaii.edu</a:t>
            </a:r>
            <a:r>
              <a:rPr lang="en-US" sz="1400" dirty="0"/>
              <a:t>/</a:t>
            </a:r>
            <a:r>
              <a:rPr lang="en-US" sz="1400" dirty="0" err="1"/>
              <a:t>fishlab</a:t>
            </a:r>
            <a:r>
              <a:rPr lang="en-US" sz="1400" dirty="0"/>
              <a:t>/</a:t>
            </a:r>
            <a:r>
              <a:rPr lang="en-US" sz="1400" dirty="0" err="1"/>
              <a:t>Nearside.htm</a:t>
            </a:r>
            <a:endParaRPr lang="en-US" sz="1400" dirty="0"/>
          </a:p>
        </p:txBody>
      </p:sp>
    </p:spTree>
    <p:extLst>
      <p:ext uri="{BB962C8B-B14F-4D97-AF65-F5344CB8AC3E}">
        <p14:creationId xmlns:p14="http://schemas.microsoft.com/office/powerpoint/2010/main" val="1215682946"/>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
          </p:nvPr>
        </p:nvSpPr>
        <p:spPr>
          <a:xfrm>
            <a:off x="533400" y="1709936"/>
            <a:ext cx="8153400" cy="1143000"/>
          </a:xfrm>
        </p:spPr>
        <p:txBody>
          <a:bodyPr>
            <a:noAutofit/>
          </a:bodyPr>
          <a:lstStyle/>
          <a:p>
            <a:pPr>
              <a:buNone/>
            </a:pPr>
            <a:r>
              <a:rPr lang="en-US" sz="2400" dirty="0"/>
              <a:t>STEP 1: Identify fragments that cannot have originated from the same transcript</a:t>
            </a:r>
          </a:p>
          <a:p>
            <a:pPr>
              <a:buNone/>
            </a:pPr>
            <a:r>
              <a:rPr lang="en-US" sz="1600" dirty="0">
                <a:solidFill>
                  <a:schemeClr val="accent2">
                    <a:lumMod val="50000"/>
                  </a:schemeClr>
                </a:solidFill>
              </a:rPr>
              <a:t>(Hint: </a:t>
            </a:r>
            <a:r>
              <a:rPr lang="en-GB" sz="1600" dirty="0">
                <a:solidFill>
                  <a:schemeClr val="accent2">
                    <a:lumMod val="50000"/>
                  </a:schemeClr>
                </a:solidFill>
              </a:rPr>
              <a:t>Use </a:t>
            </a:r>
            <a:r>
              <a:rPr lang="en-US" sz="1600" dirty="0">
                <a:solidFill>
                  <a:schemeClr val="accent2">
                    <a:lumMod val="50000"/>
                  </a:schemeClr>
                </a:solidFill>
              </a:rPr>
              <a:t>spliced reads)</a:t>
            </a:r>
            <a:endParaRPr lang="en-US" sz="2400" dirty="0">
              <a:solidFill>
                <a:schemeClr val="accent2">
                  <a:lumMod val="50000"/>
                </a:schemeClr>
              </a:solidFill>
            </a:endParaRPr>
          </a:p>
        </p:txBody>
      </p:sp>
      <p:sp>
        <p:nvSpPr>
          <p:cNvPr id="2" name="Title 1"/>
          <p:cNvSpPr>
            <a:spLocks noGrp="1"/>
          </p:cNvSpPr>
          <p:nvPr>
            <p:ph type="title"/>
          </p:nvPr>
        </p:nvSpPr>
        <p:spPr/>
        <p:txBody>
          <a:bodyPr/>
          <a:lstStyle/>
          <a:p>
            <a:r>
              <a:rPr lang="en-US" dirty="0" err="1"/>
              <a:t>Transcriptome</a:t>
            </a:r>
            <a:r>
              <a:rPr lang="en-US" dirty="0"/>
              <a:t> assembly</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40</a:t>
            </a:fld>
            <a:endParaRPr lang="de-DE"/>
          </a:p>
        </p:txBody>
      </p:sp>
      <p:grpSp>
        <p:nvGrpSpPr>
          <p:cNvPr id="8" name="Group 7"/>
          <p:cNvGrpSpPr/>
          <p:nvPr/>
        </p:nvGrpSpPr>
        <p:grpSpPr>
          <a:xfrm>
            <a:off x="381000" y="3290282"/>
            <a:ext cx="8406660" cy="3451086"/>
            <a:chOff x="381000" y="2514600"/>
            <a:chExt cx="8406660" cy="3451086"/>
          </a:xfrm>
        </p:grpSpPr>
        <p:sp>
          <p:nvSpPr>
            <p:cNvPr id="7" name="Rectangle 6"/>
            <p:cNvSpPr/>
            <p:nvPr/>
          </p:nvSpPr>
          <p:spPr bwMode="auto">
            <a:xfrm>
              <a:off x="381000" y="4495800"/>
              <a:ext cx="8382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solidFill>
                  <a:effectLst/>
                  <a:latin typeface="Arial" pitchFamily="-65" charset="0"/>
                  <a:ea typeface="Geneva" pitchFamily="-65" charset="0"/>
                  <a:cs typeface="Geneva" pitchFamily="-65" charset="0"/>
                </a:rPr>
                <a:t>Genome</a:t>
              </a:r>
            </a:p>
          </p:txBody>
        </p:sp>
        <p:sp>
          <p:nvSpPr>
            <p:cNvPr id="16" name="Rounded Rectangle 15"/>
            <p:cNvSpPr/>
            <p:nvPr/>
          </p:nvSpPr>
          <p:spPr bwMode="auto">
            <a:xfrm>
              <a:off x="8229600" y="35814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7" name="Rounded Rectangle 16"/>
            <p:cNvSpPr/>
            <p:nvPr/>
          </p:nvSpPr>
          <p:spPr bwMode="auto">
            <a:xfrm>
              <a:off x="4572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8" name="Rounded Rectangle 17"/>
            <p:cNvSpPr/>
            <p:nvPr/>
          </p:nvSpPr>
          <p:spPr bwMode="auto">
            <a:xfrm>
              <a:off x="1524000" y="3124200"/>
              <a:ext cx="2286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9" name="Rounded Rectangle 18"/>
            <p:cNvSpPr/>
            <p:nvPr/>
          </p:nvSpPr>
          <p:spPr bwMode="auto">
            <a:xfrm>
              <a:off x="3276600" y="2514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0" name="Rounded Rectangle 19"/>
            <p:cNvSpPr/>
            <p:nvPr/>
          </p:nvSpPr>
          <p:spPr bwMode="auto">
            <a:xfrm>
              <a:off x="12954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1" name="Rounded Rectangle 20"/>
            <p:cNvSpPr/>
            <p:nvPr/>
          </p:nvSpPr>
          <p:spPr bwMode="auto">
            <a:xfrm>
              <a:off x="74676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2" name="Rounded Rectangle 21"/>
            <p:cNvSpPr/>
            <p:nvPr/>
          </p:nvSpPr>
          <p:spPr bwMode="auto">
            <a:xfrm>
              <a:off x="4419600" y="2514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3" name="Rounded Rectangle 22"/>
            <p:cNvSpPr/>
            <p:nvPr/>
          </p:nvSpPr>
          <p:spPr bwMode="auto">
            <a:xfrm>
              <a:off x="44958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4" name="Rounded Rectangle 23"/>
            <p:cNvSpPr/>
            <p:nvPr/>
          </p:nvSpPr>
          <p:spPr bwMode="auto">
            <a:xfrm>
              <a:off x="4267200" y="2895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5" name="Rounded Rectangle 24"/>
            <p:cNvSpPr/>
            <p:nvPr/>
          </p:nvSpPr>
          <p:spPr bwMode="auto">
            <a:xfrm>
              <a:off x="3657600" y="3124200"/>
              <a:ext cx="2286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7467600" y="35814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6400800" y="2895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7467600" y="3124200"/>
              <a:ext cx="2286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7620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0" name="Rounded Rectangle 29"/>
            <p:cNvSpPr/>
            <p:nvPr/>
          </p:nvSpPr>
          <p:spPr bwMode="auto">
            <a:xfrm>
              <a:off x="5715000" y="3124200"/>
              <a:ext cx="1524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1" name="Rounded Rectangle 30"/>
            <p:cNvSpPr/>
            <p:nvPr/>
          </p:nvSpPr>
          <p:spPr bwMode="auto">
            <a:xfrm>
              <a:off x="5334000" y="3429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2" name="Rounded Rectangle 31"/>
            <p:cNvSpPr/>
            <p:nvPr/>
          </p:nvSpPr>
          <p:spPr bwMode="auto">
            <a:xfrm>
              <a:off x="1066800" y="4191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1447800" y="3429000"/>
              <a:ext cx="3048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55626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36" name="Straight Connector 35"/>
            <p:cNvCxnSpPr>
              <a:stCxn id="18" idx="3"/>
              <a:endCxn id="25" idx="1"/>
            </p:cNvCxnSpPr>
            <p:nvPr/>
          </p:nvCxnSpPr>
          <p:spPr bwMode="auto">
            <a:xfrm>
              <a:off x="1752600" y="32004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9" name="Straight Connector 38"/>
            <p:cNvCxnSpPr>
              <a:stCxn id="30" idx="3"/>
              <a:endCxn id="28" idx="1"/>
            </p:cNvCxnSpPr>
            <p:nvPr/>
          </p:nvCxnSpPr>
          <p:spPr bwMode="auto">
            <a:xfrm>
              <a:off x="5867400" y="3200400"/>
              <a:ext cx="16002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40" name="Rounded Rectangle 39"/>
            <p:cNvSpPr/>
            <p:nvPr/>
          </p:nvSpPr>
          <p:spPr bwMode="auto">
            <a:xfrm>
              <a:off x="3657600" y="3429000"/>
              <a:ext cx="1524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42" name="Straight Connector 41"/>
            <p:cNvCxnSpPr>
              <a:stCxn id="33" idx="3"/>
              <a:endCxn id="40" idx="1"/>
            </p:cNvCxnSpPr>
            <p:nvPr/>
          </p:nvCxnSpPr>
          <p:spPr bwMode="auto">
            <a:xfrm>
              <a:off x="1752600" y="35052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nvGrpSpPr>
            <p:cNvPr id="3" name="Group 50"/>
            <p:cNvGrpSpPr/>
            <p:nvPr/>
          </p:nvGrpSpPr>
          <p:grpSpPr>
            <a:xfrm>
              <a:off x="5943600" y="5257800"/>
              <a:ext cx="2844060" cy="707886"/>
              <a:chOff x="5918940" y="1752600"/>
              <a:chExt cx="2844060" cy="707886"/>
            </a:xfrm>
          </p:grpSpPr>
          <p:sp>
            <p:nvSpPr>
              <p:cNvPr id="46" name="TextBox 45"/>
              <p:cNvSpPr txBox="1"/>
              <p:nvPr/>
            </p:nvSpPr>
            <p:spPr>
              <a:xfrm>
                <a:off x="6400800" y="1752600"/>
                <a:ext cx="2362200" cy="707886"/>
              </a:xfrm>
              <a:prstGeom prst="rect">
                <a:avLst/>
              </a:prstGeom>
              <a:noFill/>
            </p:spPr>
            <p:txBody>
              <a:bodyPr wrap="square" rtlCol="0">
                <a:spAutoFit/>
              </a:bodyPr>
              <a:lstStyle/>
              <a:p>
                <a:r>
                  <a:rPr lang="en-US" sz="2000" dirty="0"/>
                  <a:t>paired reads</a:t>
                </a:r>
              </a:p>
              <a:p>
                <a:r>
                  <a:rPr lang="en-US" sz="2000" dirty="0"/>
                  <a:t>spliced reads</a:t>
                </a:r>
              </a:p>
            </p:txBody>
          </p:sp>
          <p:cxnSp>
            <p:nvCxnSpPr>
              <p:cNvPr id="48" name="Straight Connector 47"/>
              <p:cNvCxnSpPr/>
              <p:nvPr/>
            </p:nvCxnSpPr>
            <p:spPr bwMode="auto">
              <a:xfrm>
                <a:off x="5943600" y="2018187"/>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50" name="Straight Connector 49"/>
              <p:cNvCxnSpPr/>
              <p:nvPr/>
            </p:nvCxnSpPr>
            <p:spPr bwMode="auto">
              <a:xfrm>
                <a:off x="5918940" y="2286000"/>
                <a:ext cx="381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
          <p:nvSpPr>
            <p:cNvPr id="56" name="Rounded Rectangle 55"/>
            <p:cNvSpPr/>
            <p:nvPr/>
          </p:nvSpPr>
          <p:spPr bwMode="auto">
            <a:xfrm>
              <a:off x="25908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7" name="Rounded Rectangle 56"/>
            <p:cNvSpPr/>
            <p:nvPr/>
          </p:nvSpPr>
          <p:spPr bwMode="auto">
            <a:xfrm>
              <a:off x="3657600" y="36576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8" name="Rounded Rectangle 57"/>
            <p:cNvSpPr/>
            <p:nvPr/>
          </p:nvSpPr>
          <p:spPr bwMode="auto">
            <a:xfrm>
              <a:off x="3733800" y="4191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60" name="Straight Connector 59"/>
            <p:cNvCxnSpPr>
              <a:stCxn id="25" idx="3"/>
              <a:endCxn id="30" idx="1"/>
            </p:cNvCxnSpPr>
            <p:nvPr/>
          </p:nvCxnSpPr>
          <p:spPr bwMode="auto">
            <a:xfrm>
              <a:off x="3886200" y="3200400"/>
              <a:ext cx="1828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63" name="Straight Connector 62"/>
            <p:cNvCxnSpPr>
              <a:stCxn id="40" idx="3"/>
              <a:endCxn id="31" idx="1"/>
            </p:cNvCxnSpPr>
            <p:nvPr/>
          </p:nvCxnSpPr>
          <p:spPr bwMode="auto">
            <a:xfrm>
              <a:off x="3810000" y="3505200"/>
              <a:ext cx="1524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66" name="Straight Connector 65"/>
            <p:cNvCxnSpPr>
              <a:stCxn id="57" idx="3"/>
              <a:endCxn id="34" idx="1"/>
            </p:cNvCxnSpPr>
            <p:nvPr/>
          </p:nvCxnSpPr>
          <p:spPr bwMode="auto">
            <a:xfrm>
              <a:off x="4114800" y="3733800"/>
              <a:ext cx="1447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69" name="Straight Connector 68"/>
            <p:cNvCxnSpPr>
              <a:stCxn id="24" idx="3"/>
              <a:endCxn id="27" idx="1"/>
            </p:cNvCxnSpPr>
            <p:nvPr/>
          </p:nvCxnSpPr>
          <p:spPr bwMode="auto">
            <a:xfrm>
              <a:off x="4724400" y="2971800"/>
              <a:ext cx="16764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1" name="Straight Connector 70"/>
            <p:cNvCxnSpPr>
              <a:stCxn id="29" idx="3"/>
              <a:endCxn id="56" idx="1"/>
            </p:cNvCxnSpPr>
            <p:nvPr/>
          </p:nvCxnSpPr>
          <p:spPr bwMode="auto">
            <a:xfrm>
              <a:off x="1219200" y="3733800"/>
              <a:ext cx="13716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3" name="Straight Connector 72"/>
            <p:cNvCxnSpPr>
              <a:stCxn id="23" idx="3"/>
              <a:endCxn id="21" idx="1"/>
            </p:cNvCxnSpPr>
            <p:nvPr/>
          </p:nvCxnSpPr>
          <p:spPr bwMode="auto">
            <a:xfrm>
              <a:off x="4953000" y="3962400"/>
              <a:ext cx="25146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5" name="Straight Connector 74"/>
            <p:cNvCxnSpPr>
              <a:stCxn id="19" idx="3"/>
              <a:endCxn id="22" idx="1"/>
            </p:cNvCxnSpPr>
            <p:nvPr/>
          </p:nvCxnSpPr>
          <p:spPr bwMode="auto">
            <a:xfrm>
              <a:off x="3733800" y="2590800"/>
              <a:ext cx="685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7" name="Straight Connector 76"/>
            <p:cNvCxnSpPr>
              <a:stCxn id="32" idx="3"/>
              <a:endCxn id="58" idx="1"/>
            </p:cNvCxnSpPr>
            <p:nvPr/>
          </p:nvCxnSpPr>
          <p:spPr bwMode="auto">
            <a:xfrm>
              <a:off x="1524000" y="4267200"/>
              <a:ext cx="2209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9" name="Straight Connector 78"/>
            <p:cNvCxnSpPr>
              <a:stCxn id="17" idx="3"/>
              <a:endCxn id="20" idx="1"/>
            </p:cNvCxnSpPr>
            <p:nvPr/>
          </p:nvCxnSpPr>
          <p:spPr bwMode="auto">
            <a:xfrm>
              <a:off x="914400" y="3962400"/>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81" name="Straight Connector 80"/>
            <p:cNvCxnSpPr>
              <a:stCxn id="26" idx="3"/>
              <a:endCxn id="16" idx="1"/>
            </p:cNvCxnSpPr>
            <p:nvPr/>
          </p:nvCxnSpPr>
          <p:spPr bwMode="auto">
            <a:xfrm>
              <a:off x="7924800" y="3657600"/>
              <a:ext cx="304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grpSp>
    </p:spTree>
    <p:extLst>
      <p:ext uri="{BB962C8B-B14F-4D97-AF65-F5344CB8AC3E}">
        <p14:creationId xmlns:p14="http://schemas.microsoft.com/office/powerpoint/2010/main" val="374183103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
          </p:nvPr>
        </p:nvSpPr>
        <p:spPr>
          <a:xfrm>
            <a:off x="533400" y="1709936"/>
            <a:ext cx="8153400" cy="1143000"/>
          </a:xfrm>
        </p:spPr>
        <p:txBody>
          <a:bodyPr>
            <a:noAutofit/>
          </a:bodyPr>
          <a:lstStyle/>
          <a:p>
            <a:pPr>
              <a:buNone/>
            </a:pPr>
            <a:r>
              <a:rPr lang="en-US" sz="2400" dirty="0"/>
              <a:t>STEP 1: Identify fragments that cannot have originated from the same transcript</a:t>
            </a:r>
          </a:p>
          <a:p>
            <a:pPr>
              <a:buNone/>
            </a:pPr>
            <a:r>
              <a:rPr lang="en-US" sz="1600" dirty="0">
                <a:solidFill>
                  <a:srgbClr val="3A9B3F"/>
                </a:solidFill>
              </a:rPr>
              <a:t>(Hint: </a:t>
            </a:r>
            <a:r>
              <a:rPr lang="en-GB" sz="1600" dirty="0">
                <a:solidFill>
                  <a:srgbClr val="3A9B3F"/>
                </a:solidFill>
              </a:rPr>
              <a:t>Use </a:t>
            </a:r>
            <a:r>
              <a:rPr lang="en-US" sz="1600" dirty="0">
                <a:solidFill>
                  <a:srgbClr val="3A9B3F"/>
                </a:solidFill>
              </a:rPr>
              <a:t>spliced reads)</a:t>
            </a:r>
            <a:endParaRPr lang="en-US" sz="2400" dirty="0">
              <a:solidFill>
                <a:srgbClr val="3A9B3F"/>
              </a:solidFill>
            </a:endParaRPr>
          </a:p>
        </p:txBody>
      </p:sp>
      <p:sp>
        <p:nvSpPr>
          <p:cNvPr id="2" name="Title 1"/>
          <p:cNvSpPr>
            <a:spLocks noGrp="1"/>
          </p:cNvSpPr>
          <p:nvPr>
            <p:ph type="title"/>
          </p:nvPr>
        </p:nvSpPr>
        <p:spPr/>
        <p:txBody>
          <a:bodyPr/>
          <a:lstStyle/>
          <a:p>
            <a:r>
              <a:rPr lang="en-US" dirty="0" err="1"/>
              <a:t>Transcriptome</a:t>
            </a:r>
            <a:r>
              <a:rPr lang="en-US" dirty="0"/>
              <a:t> assembly</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41</a:t>
            </a:fld>
            <a:endParaRPr lang="de-DE"/>
          </a:p>
        </p:txBody>
      </p:sp>
      <p:grpSp>
        <p:nvGrpSpPr>
          <p:cNvPr id="8" name="Group 7"/>
          <p:cNvGrpSpPr/>
          <p:nvPr/>
        </p:nvGrpSpPr>
        <p:grpSpPr>
          <a:xfrm>
            <a:off x="381000" y="3290282"/>
            <a:ext cx="8406660" cy="3451086"/>
            <a:chOff x="381000" y="2514600"/>
            <a:chExt cx="8406660" cy="3451086"/>
          </a:xfrm>
        </p:grpSpPr>
        <p:sp>
          <p:nvSpPr>
            <p:cNvPr id="7" name="Rectangle 6"/>
            <p:cNvSpPr/>
            <p:nvPr/>
          </p:nvSpPr>
          <p:spPr bwMode="auto">
            <a:xfrm>
              <a:off x="381000" y="4495800"/>
              <a:ext cx="8382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solidFill>
                  <a:effectLst/>
                  <a:latin typeface="Arial" pitchFamily="-65" charset="0"/>
                  <a:ea typeface="Geneva" pitchFamily="-65" charset="0"/>
                  <a:cs typeface="Geneva" pitchFamily="-65" charset="0"/>
                </a:rPr>
                <a:t>Genome</a:t>
              </a:r>
            </a:p>
          </p:txBody>
        </p:sp>
        <p:sp>
          <p:nvSpPr>
            <p:cNvPr id="16" name="Rounded Rectangle 15"/>
            <p:cNvSpPr/>
            <p:nvPr/>
          </p:nvSpPr>
          <p:spPr bwMode="auto">
            <a:xfrm>
              <a:off x="8229600" y="35814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7" name="Rounded Rectangle 16"/>
            <p:cNvSpPr/>
            <p:nvPr/>
          </p:nvSpPr>
          <p:spPr bwMode="auto">
            <a:xfrm>
              <a:off x="457200" y="38862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8" name="Rounded Rectangle 17"/>
            <p:cNvSpPr/>
            <p:nvPr/>
          </p:nvSpPr>
          <p:spPr bwMode="auto">
            <a:xfrm>
              <a:off x="1524000" y="31242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9" name="Rounded Rectangle 18"/>
            <p:cNvSpPr/>
            <p:nvPr/>
          </p:nvSpPr>
          <p:spPr bwMode="auto">
            <a:xfrm>
              <a:off x="3276600" y="2514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0" name="Rounded Rectangle 19"/>
            <p:cNvSpPr/>
            <p:nvPr/>
          </p:nvSpPr>
          <p:spPr bwMode="auto">
            <a:xfrm>
              <a:off x="1295400" y="38862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1" name="Rounded Rectangle 20"/>
            <p:cNvSpPr/>
            <p:nvPr/>
          </p:nvSpPr>
          <p:spPr bwMode="auto">
            <a:xfrm>
              <a:off x="7467600" y="38862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2" name="Rounded Rectangle 21"/>
            <p:cNvSpPr/>
            <p:nvPr/>
          </p:nvSpPr>
          <p:spPr bwMode="auto">
            <a:xfrm>
              <a:off x="4419600" y="2514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3" name="Rounded Rectangle 22"/>
            <p:cNvSpPr/>
            <p:nvPr/>
          </p:nvSpPr>
          <p:spPr bwMode="auto">
            <a:xfrm>
              <a:off x="4495800" y="38862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4" name="Rounded Rectangle 23"/>
            <p:cNvSpPr/>
            <p:nvPr/>
          </p:nvSpPr>
          <p:spPr bwMode="auto">
            <a:xfrm>
              <a:off x="4267200" y="2895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5" name="Rounded Rectangle 24"/>
            <p:cNvSpPr/>
            <p:nvPr/>
          </p:nvSpPr>
          <p:spPr bwMode="auto">
            <a:xfrm>
              <a:off x="3657600" y="31242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7467600" y="35814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6400800" y="2895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7467600" y="31242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7620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0" name="Rounded Rectangle 29"/>
            <p:cNvSpPr/>
            <p:nvPr/>
          </p:nvSpPr>
          <p:spPr bwMode="auto">
            <a:xfrm>
              <a:off x="5715000" y="3124200"/>
              <a:ext cx="1524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1" name="Rounded Rectangle 30"/>
            <p:cNvSpPr/>
            <p:nvPr/>
          </p:nvSpPr>
          <p:spPr bwMode="auto">
            <a:xfrm>
              <a:off x="5334000" y="3429000"/>
              <a:ext cx="4572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2" name="Rounded Rectangle 31"/>
            <p:cNvSpPr/>
            <p:nvPr/>
          </p:nvSpPr>
          <p:spPr bwMode="auto">
            <a:xfrm>
              <a:off x="1066800" y="41910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1447800" y="3429000"/>
              <a:ext cx="3048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55626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36" name="Straight Connector 35"/>
            <p:cNvCxnSpPr>
              <a:stCxn id="18" idx="3"/>
              <a:endCxn id="25" idx="1"/>
            </p:cNvCxnSpPr>
            <p:nvPr/>
          </p:nvCxnSpPr>
          <p:spPr bwMode="auto">
            <a:xfrm>
              <a:off x="1752600" y="32004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9" name="Straight Connector 38"/>
            <p:cNvCxnSpPr>
              <a:stCxn id="30" idx="3"/>
              <a:endCxn id="28" idx="1"/>
            </p:cNvCxnSpPr>
            <p:nvPr/>
          </p:nvCxnSpPr>
          <p:spPr bwMode="auto">
            <a:xfrm>
              <a:off x="5867400" y="3200400"/>
              <a:ext cx="16002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40" name="Rounded Rectangle 39"/>
            <p:cNvSpPr/>
            <p:nvPr/>
          </p:nvSpPr>
          <p:spPr bwMode="auto">
            <a:xfrm>
              <a:off x="3657600" y="3429000"/>
              <a:ext cx="1524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42" name="Straight Connector 41"/>
            <p:cNvCxnSpPr>
              <a:stCxn id="33" idx="3"/>
              <a:endCxn id="40" idx="1"/>
            </p:cNvCxnSpPr>
            <p:nvPr/>
          </p:nvCxnSpPr>
          <p:spPr bwMode="auto">
            <a:xfrm>
              <a:off x="1752600" y="35052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nvGrpSpPr>
            <p:cNvPr id="3" name="Group 50"/>
            <p:cNvGrpSpPr/>
            <p:nvPr/>
          </p:nvGrpSpPr>
          <p:grpSpPr>
            <a:xfrm>
              <a:off x="5943600" y="5257800"/>
              <a:ext cx="2844060" cy="707886"/>
              <a:chOff x="5918940" y="1752600"/>
              <a:chExt cx="2844060" cy="707886"/>
            </a:xfrm>
          </p:grpSpPr>
          <p:sp>
            <p:nvSpPr>
              <p:cNvPr id="46" name="TextBox 45"/>
              <p:cNvSpPr txBox="1"/>
              <p:nvPr/>
            </p:nvSpPr>
            <p:spPr>
              <a:xfrm>
                <a:off x="6400800" y="1752600"/>
                <a:ext cx="2362200" cy="707886"/>
              </a:xfrm>
              <a:prstGeom prst="rect">
                <a:avLst/>
              </a:prstGeom>
              <a:noFill/>
            </p:spPr>
            <p:txBody>
              <a:bodyPr wrap="square" rtlCol="0">
                <a:spAutoFit/>
              </a:bodyPr>
              <a:lstStyle/>
              <a:p>
                <a:r>
                  <a:rPr lang="en-US" sz="2000" dirty="0"/>
                  <a:t>paired reads</a:t>
                </a:r>
              </a:p>
              <a:p>
                <a:r>
                  <a:rPr lang="en-US" sz="2000" dirty="0"/>
                  <a:t>spliced reads</a:t>
                </a:r>
              </a:p>
            </p:txBody>
          </p:sp>
          <p:cxnSp>
            <p:nvCxnSpPr>
              <p:cNvPr id="48" name="Straight Connector 47"/>
              <p:cNvCxnSpPr/>
              <p:nvPr/>
            </p:nvCxnSpPr>
            <p:spPr bwMode="auto">
              <a:xfrm>
                <a:off x="5943600" y="2018187"/>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50" name="Straight Connector 49"/>
              <p:cNvCxnSpPr/>
              <p:nvPr/>
            </p:nvCxnSpPr>
            <p:spPr bwMode="auto">
              <a:xfrm>
                <a:off x="5918940" y="2286000"/>
                <a:ext cx="381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
          <p:nvSpPr>
            <p:cNvPr id="56" name="Rounded Rectangle 55"/>
            <p:cNvSpPr/>
            <p:nvPr/>
          </p:nvSpPr>
          <p:spPr bwMode="auto">
            <a:xfrm>
              <a:off x="25908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7" name="Rounded Rectangle 56"/>
            <p:cNvSpPr/>
            <p:nvPr/>
          </p:nvSpPr>
          <p:spPr bwMode="auto">
            <a:xfrm>
              <a:off x="36576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8" name="Rounded Rectangle 57"/>
            <p:cNvSpPr/>
            <p:nvPr/>
          </p:nvSpPr>
          <p:spPr bwMode="auto">
            <a:xfrm>
              <a:off x="3733800" y="4191000"/>
              <a:ext cx="457200" cy="152400"/>
            </a:xfrm>
            <a:prstGeom prst="roundRect">
              <a:avLst/>
            </a:prstGeom>
            <a:solidFill>
              <a:schemeClr val="accent1">
                <a:alpha val="25000"/>
              </a:schemeClr>
            </a:solidFill>
            <a:ln w="9525" cap="flat" cmpd="sng" algn="ctr">
              <a:solidFill>
                <a:schemeClr val="tx1">
                  <a:alpha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60" name="Straight Connector 59"/>
            <p:cNvCxnSpPr>
              <a:stCxn id="25" idx="3"/>
              <a:endCxn id="30" idx="1"/>
            </p:cNvCxnSpPr>
            <p:nvPr/>
          </p:nvCxnSpPr>
          <p:spPr bwMode="auto">
            <a:xfrm>
              <a:off x="3886200" y="3200400"/>
              <a:ext cx="1828800" cy="1588"/>
            </a:xfrm>
            <a:prstGeom prst="line">
              <a:avLst/>
            </a:prstGeom>
            <a:solidFill>
              <a:schemeClr val="accent1"/>
            </a:solidFill>
            <a:ln w="15875" cap="flat" cmpd="sng" algn="ctr">
              <a:solidFill>
                <a:srgbClr val="D97A2E"/>
              </a:solidFill>
              <a:prstDash val="dot"/>
              <a:round/>
              <a:headEnd type="none" w="med" len="med"/>
              <a:tailEnd type="none" w="med" len="med"/>
            </a:ln>
            <a:effectLst/>
          </p:spPr>
        </p:cxnSp>
        <p:cxnSp>
          <p:nvCxnSpPr>
            <p:cNvPr id="63" name="Straight Connector 62"/>
            <p:cNvCxnSpPr>
              <a:stCxn id="40" idx="3"/>
              <a:endCxn id="31" idx="1"/>
            </p:cNvCxnSpPr>
            <p:nvPr/>
          </p:nvCxnSpPr>
          <p:spPr bwMode="auto">
            <a:xfrm>
              <a:off x="3810000" y="3505200"/>
              <a:ext cx="1524000" cy="1588"/>
            </a:xfrm>
            <a:prstGeom prst="line">
              <a:avLst/>
            </a:prstGeom>
            <a:solidFill>
              <a:schemeClr val="accent1"/>
            </a:solidFill>
            <a:ln w="15875" cap="flat" cmpd="sng" algn="ctr">
              <a:solidFill>
                <a:srgbClr val="D97A2E"/>
              </a:solidFill>
              <a:prstDash val="dot"/>
              <a:round/>
              <a:headEnd type="none" w="med" len="med"/>
              <a:tailEnd type="none" w="med" len="med"/>
            </a:ln>
            <a:effectLst/>
          </p:spPr>
        </p:cxnSp>
        <p:cxnSp>
          <p:nvCxnSpPr>
            <p:cNvPr id="66" name="Straight Connector 65"/>
            <p:cNvCxnSpPr>
              <a:stCxn id="57" idx="3"/>
              <a:endCxn id="34" idx="1"/>
            </p:cNvCxnSpPr>
            <p:nvPr/>
          </p:nvCxnSpPr>
          <p:spPr bwMode="auto">
            <a:xfrm>
              <a:off x="4114800" y="3733800"/>
              <a:ext cx="14478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69" name="Straight Connector 68"/>
            <p:cNvCxnSpPr>
              <a:stCxn id="24" idx="3"/>
              <a:endCxn id="27" idx="1"/>
            </p:cNvCxnSpPr>
            <p:nvPr/>
          </p:nvCxnSpPr>
          <p:spPr bwMode="auto">
            <a:xfrm>
              <a:off x="4724400" y="2971800"/>
              <a:ext cx="16764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1" name="Straight Connector 70"/>
            <p:cNvCxnSpPr>
              <a:stCxn id="29" idx="3"/>
              <a:endCxn id="56" idx="1"/>
            </p:cNvCxnSpPr>
            <p:nvPr/>
          </p:nvCxnSpPr>
          <p:spPr bwMode="auto">
            <a:xfrm>
              <a:off x="1219200" y="3733800"/>
              <a:ext cx="13716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3" name="Straight Connector 72"/>
            <p:cNvCxnSpPr>
              <a:stCxn id="23" idx="3"/>
              <a:endCxn id="21" idx="1"/>
            </p:cNvCxnSpPr>
            <p:nvPr/>
          </p:nvCxnSpPr>
          <p:spPr bwMode="auto">
            <a:xfrm>
              <a:off x="4953000" y="3962400"/>
              <a:ext cx="2514600" cy="1588"/>
            </a:xfrm>
            <a:prstGeom prst="line">
              <a:avLst/>
            </a:prstGeom>
            <a:solidFill>
              <a:schemeClr val="accent1"/>
            </a:solidFill>
            <a:ln w="15875" cap="flat" cmpd="sng" algn="ctr">
              <a:solidFill>
                <a:schemeClr val="tx1">
                  <a:alpha val="25000"/>
                </a:schemeClr>
              </a:solidFill>
              <a:prstDash val="dot"/>
              <a:round/>
              <a:headEnd type="none" w="med" len="med"/>
              <a:tailEnd type="none" w="med" len="med"/>
            </a:ln>
            <a:effectLst/>
          </p:spPr>
        </p:cxnSp>
        <p:cxnSp>
          <p:nvCxnSpPr>
            <p:cNvPr id="75" name="Straight Connector 74"/>
            <p:cNvCxnSpPr>
              <a:stCxn id="19" idx="3"/>
              <a:endCxn id="22" idx="1"/>
            </p:cNvCxnSpPr>
            <p:nvPr/>
          </p:nvCxnSpPr>
          <p:spPr bwMode="auto">
            <a:xfrm>
              <a:off x="3733800" y="2590800"/>
              <a:ext cx="6858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7" name="Straight Connector 76"/>
            <p:cNvCxnSpPr>
              <a:stCxn id="32" idx="3"/>
              <a:endCxn id="58" idx="1"/>
            </p:cNvCxnSpPr>
            <p:nvPr/>
          </p:nvCxnSpPr>
          <p:spPr bwMode="auto">
            <a:xfrm>
              <a:off x="1524000" y="4267200"/>
              <a:ext cx="2209800" cy="1588"/>
            </a:xfrm>
            <a:prstGeom prst="line">
              <a:avLst/>
            </a:prstGeom>
            <a:solidFill>
              <a:schemeClr val="accent1"/>
            </a:solidFill>
            <a:ln w="15875" cap="flat" cmpd="sng" algn="ctr">
              <a:solidFill>
                <a:schemeClr val="tx1">
                  <a:alpha val="25000"/>
                </a:schemeClr>
              </a:solidFill>
              <a:prstDash val="dot"/>
              <a:round/>
              <a:headEnd type="none" w="med" len="med"/>
              <a:tailEnd type="none" w="med" len="med"/>
            </a:ln>
            <a:effectLst/>
          </p:spPr>
        </p:cxnSp>
        <p:cxnSp>
          <p:nvCxnSpPr>
            <p:cNvPr id="79" name="Straight Connector 78"/>
            <p:cNvCxnSpPr>
              <a:stCxn id="17" idx="3"/>
              <a:endCxn id="20" idx="1"/>
            </p:cNvCxnSpPr>
            <p:nvPr/>
          </p:nvCxnSpPr>
          <p:spPr bwMode="auto">
            <a:xfrm>
              <a:off x="914400" y="3962400"/>
              <a:ext cx="381000" cy="1588"/>
            </a:xfrm>
            <a:prstGeom prst="line">
              <a:avLst/>
            </a:prstGeom>
            <a:solidFill>
              <a:schemeClr val="accent1"/>
            </a:solidFill>
            <a:ln w="15875" cap="flat" cmpd="sng" algn="ctr">
              <a:solidFill>
                <a:schemeClr val="tx1">
                  <a:alpha val="25000"/>
                </a:schemeClr>
              </a:solidFill>
              <a:prstDash val="dot"/>
              <a:round/>
              <a:headEnd type="none" w="med" len="med"/>
              <a:tailEnd type="none" w="med" len="med"/>
            </a:ln>
            <a:effectLst/>
          </p:spPr>
        </p:cxnSp>
        <p:cxnSp>
          <p:nvCxnSpPr>
            <p:cNvPr id="81" name="Straight Connector 80"/>
            <p:cNvCxnSpPr>
              <a:stCxn id="26" idx="3"/>
              <a:endCxn id="16" idx="1"/>
            </p:cNvCxnSpPr>
            <p:nvPr/>
          </p:nvCxnSpPr>
          <p:spPr bwMode="auto">
            <a:xfrm>
              <a:off x="7924800" y="3657600"/>
              <a:ext cx="304800" cy="1588"/>
            </a:xfrm>
            <a:prstGeom prst="line">
              <a:avLst/>
            </a:prstGeom>
            <a:solidFill>
              <a:schemeClr val="accent1"/>
            </a:solidFill>
            <a:ln w="15875" cap="flat" cmpd="sng" algn="ctr">
              <a:solidFill>
                <a:schemeClr val="tx1">
                  <a:alpha val="25000"/>
                </a:schemeClr>
              </a:solidFill>
              <a:prstDash val="dot"/>
              <a:round/>
              <a:headEnd type="none" w="med" len="med"/>
              <a:tailEnd type="none" w="med" len="med"/>
            </a:ln>
            <a:effectLst/>
          </p:spPr>
        </p:cxnSp>
      </p:grpSp>
    </p:spTree>
    <p:extLst>
      <p:ext uri="{BB962C8B-B14F-4D97-AF65-F5344CB8AC3E}">
        <p14:creationId xmlns:p14="http://schemas.microsoft.com/office/powerpoint/2010/main" val="3237779230"/>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
          </p:nvPr>
        </p:nvSpPr>
        <p:spPr>
          <a:xfrm>
            <a:off x="533400" y="1709936"/>
            <a:ext cx="8153400" cy="1143000"/>
          </a:xfrm>
        </p:spPr>
        <p:txBody>
          <a:bodyPr>
            <a:noAutofit/>
          </a:bodyPr>
          <a:lstStyle/>
          <a:p>
            <a:pPr>
              <a:buNone/>
            </a:pPr>
            <a:r>
              <a:rPr lang="en-US" sz="2400" dirty="0"/>
              <a:t>STEP 2: Connect ‘incompatible’ fragments into directed graphs</a:t>
            </a:r>
          </a:p>
          <a:p>
            <a:pPr>
              <a:buNone/>
            </a:pPr>
            <a:r>
              <a:rPr lang="en-US" sz="1600" dirty="0">
                <a:solidFill>
                  <a:srgbClr val="3A9B3F"/>
                </a:solidFill>
              </a:rPr>
              <a:t>(Hint: </a:t>
            </a:r>
            <a:r>
              <a:rPr lang="en-GB" sz="1600" dirty="0">
                <a:solidFill>
                  <a:srgbClr val="3A9B3F"/>
                </a:solidFill>
              </a:rPr>
              <a:t>Use </a:t>
            </a:r>
            <a:r>
              <a:rPr lang="en-US" sz="1600" dirty="0">
                <a:solidFill>
                  <a:srgbClr val="3A9B3F"/>
                </a:solidFill>
              </a:rPr>
              <a:t>paired reads)</a:t>
            </a:r>
            <a:endParaRPr lang="en-US" sz="2400" dirty="0">
              <a:solidFill>
                <a:srgbClr val="3A9B3F"/>
              </a:solidFill>
            </a:endParaRPr>
          </a:p>
        </p:txBody>
      </p:sp>
      <p:sp>
        <p:nvSpPr>
          <p:cNvPr id="2" name="Title 1"/>
          <p:cNvSpPr>
            <a:spLocks noGrp="1"/>
          </p:cNvSpPr>
          <p:nvPr>
            <p:ph type="title"/>
          </p:nvPr>
        </p:nvSpPr>
        <p:spPr/>
        <p:txBody>
          <a:bodyPr/>
          <a:lstStyle/>
          <a:p>
            <a:r>
              <a:rPr lang="en-US" dirty="0" err="1"/>
              <a:t>Transcriptome</a:t>
            </a:r>
            <a:r>
              <a:rPr lang="en-US" dirty="0"/>
              <a:t> assembly</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42</a:t>
            </a:fld>
            <a:endParaRPr lang="de-DE"/>
          </a:p>
        </p:txBody>
      </p:sp>
      <p:grpSp>
        <p:nvGrpSpPr>
          <p:cNvPr id="8" name="Group 7"/>
          <p:cNvGrpSpPr/>
          <p:nvPr/>
        </p:nvGrpSpPr>
        <p:grpSpPr>
          <a:xfrm>
            <a:off x="381000" y="3177095"/>
            <a:ext cx="8406660" cy="3564273"/>
            <a:chOff x="381000" y="2401413"/>
            <a:chExt cx="8406660" cy="3564273"/>
          </a:xfrm>
        </p:grpSpPr>
        <p:sp>
          <p:nvSpPr>
            <p:cNvPr id="7" name="Rectangle 6"/>
            <p:cNvSpPr/>
            <p:nvPr/>
          </p:nvSpPr>
          <p:spPr bwMode="auto">
            <a:xfrm>
              <a:off x="381000" y="4495800"/>
              <a:ext cx="8382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solidFill>
                  <a:effectLst/>
                  <a:latin typeface="Arial" pitchFamily="-65" charset="0"/>
                  <a:ea typeface="Geneva" pitchFamily="-65" charset="0"/>
                  <a:cs typeface="Geneva" pitchFamily="-65" charset="0"/>
                </a:rPr>
                <a:t>Genome</a:t>
              </a:r>
            </a:p>
          </p:txBody>
        </p:sp>
        <p:sp>
          <p:nvSpPr>
            <p:cNvPr id="19" name="Rounded Rectangle 18"/>
            <p:cNvSpPr/>
            <p:nvPr/>
          </p:nvSpPr>
          <p:spPr bwMode="auto">
            <a:xfrm>
              <a:off x="3276600" y="35814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2" name="Rounded Rectangle 21"/>
            <p:cNvSpPr/>
            <p:nvPr/>
          </p:nvSpPr>
          <p:spPr bwMode="auto">
            <a:xfrm>
              <a:off x="4419600" y="35814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4" name="Rounded Rectangle 23"/>
            <p:cNvSpPr/>
            <p:nvPr/>
          </p:nvSpPr>
          <p:spPr bwMode="auto">
            <a:xfrm>
              <a:off x="4267200" y="39624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6400800" y="39624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762000" y="42672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5562600" y="42672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nvGrpSpPr>
            <p:cNvPr id="3" name="Group 50"/>
            <p:cNvGrpSpPr/>
            <p:nvPr/>
          </p:nvGrpSpPr>
          <p:grpSpPr>
            <a:xfrm>
              <a:off x="5943600" y="5257800"/>
              <a:ext cx="2844060" cy="707886"/>
              <a:chOff x="5918940" y="1752600"/>
              <a:chExt cx="2844060" cy="707886"/>
            </a:xfrm>
          </p:grpSpPr>
          <p:sp>
            <p:nvSpPr>
              <p:cNvPr id="46" name="TextBox 45"/>
              <p:cNvSpPr txBox="1"/>
              <p:nvPr/>
            </p:nvSpPr>
            <p:spPr>
              <a:xfrm>
                <a:off x="6400800" y="1752600"/>
                <a:ext cx="2362200" cy="707886"/>
              </a:xfrm>
              <a:prstGeom prst="rect">
                <a:avLst/>
              </a:prstGeom>
              <a:noFill/>
            </p:spPr>
            <p:txBody>
              <a:bodyPr wrap="square" rtlCol="0">
                <a:spAutoFit/>
              </a:bodyPr>
              <a:lstStyle/>
              <a:p>
                <a:r>
                  <a:rPr lang="en-US" sz="2000" dirty="0"/>
                  <a:t>paired reads</a:t>
                </a:r>
              </a:p>
              <a:p>
                <a:r>
                  <a:rPr lang="en-US" sz="2000" dirty="0"/>
                  <a:t>spliced reads</a:t>
                </a:r>
              </a:p>
            </p:txBody>
          </p:sp>
          <p:cxnSp>
            <p:nvCxnSpPr>
              <p:cNvPr id="48" name="Straight Connector 47"/>
              <p:cNvCxnSpPr/>
              <p:nvPr/>
            </p:nvCxnSpPr>
            <p:spPr bwMode="auto">
              <a:xfrm>
                <a:off x="5943600" y="2018187"/>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50" name="Straight Connector 49"/>
              <p:cNvCxnSpPr/>
              <p:nvPr/>
            </p:nvCxnSpPr>
            <p:spPr bwMode="auto">
              <a:xfrm>
                <a:off x="5918940" y="2286000"/>
                <a:ext cx="381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
          <p:nvSpPr>
            <p:cNvPr id="56" name="Rounded Rectangle 55"/>
            <p:cNvSpPr/>
            <p:nvPr/>
          </p:nvSpPr>
          <p:spPr bwMode="auto">
            <a:xfrm>
              <a:off x="2590800" y="42672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7" name="Rounded Rectangle 56"/>
            <p:cNvSpPr/>
            <p:nvPr/>
          </p:nvSpPr>
          <p:spPr bwMode="auto">
            <a:xfrm>
              <a:off x="3657600" y="42672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nvGrpSpPr>
            <p:cNvPr id="49" name="Group 48"/>
            <p:cNvGrpSpPr/>
            <p:nvPr/>
          </p:nvGrpSpPr>
          <p:grpSpPr>
            <a:xfrm>
              <a:off x="1447800" y="2524703"/>
              <a:ext cx="6248400" cy="457200"/>
              <a:chOff x="1447800" y="4724400"/>
              <a:chExt cx="6248400" cy="457200"/>
            </a:xfrm>
          </p:grpSpPr>
          <p:sp>
            <p:nvSpPr>
              <p:cNvPr id="18" name="Rounded Rectangle 17"/>
              <p:cNvSpPr/>
              <p:nvPr/>
            </p:nvSpPr>
            <p:spPr bwMode="auto">
              <a:xfrm>
                <a:off x="1524000" y="47244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5" name="Rounded Rectangle 24"/>
              <p:cNvSpPr/>
              <p:nvPr/>
            </p:nvSpPr>
            <p:spPr bwMode="auto">
              <a:xfrm>
                <a:off x="3657600" y="47244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7467600" y="47244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0" name="Rounded Rectangle 29"/>
              <p:cNvSpPr/>
              <p:nvPr/>
            </p:nvSpPr>
            <p:spPr bwMode="auto">
              <a:xfrm>
                <a:off x="5715000" y="4724400"/>
                <a:ext cx="1524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1" name="Rounded Rectangle 30"/>
              <p:cNvSpPr/>
              <p:nvPr/>
            </p:nvSpPr>
            <p:spPr bwMode="auto">
              <a:xfrm>
                <a:off x="5334000" y="5029200"/>
                <a:ext cx="4572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1447800" y="5029200"/>
                <a:ext cx="3048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36" name="Straight Connector 35"/>
              <p:cNvCxnSpPr>
                <a:stCxn id="18" idx="3"/>
                <a:endCxn id="25" idx="1"/>
              </p:cNvCxnSpPr>
              <p:nvPr/>
            </p:nvCxnSpPr>
            <p:spPr bwMode="auto">
              <a:xfrm>
                <a:off x="1752600" y="48006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9" name="Straight Connector 38"/>
              <p:cNvCxnSpPr>
                <a:stCxn id="30" idx="3"/>
                <a:endCxn id="28" idx="1"/>
              </p:cNvCxnSpPr>
              <p:nvPr/>
            </p:nvCxnSpPr>
            <p:spPr bwMode="auto">
              <a:xfrm>
                <a:off x="5867400" y="4800600"/>
                <a:ext cx="16002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40" name="Rounded Rectangle 39"/>
              <p:cNvSpPr/>
              <p:nvPr/>
            </p:nvSpPr>
            <p:spPr bwMode="auto">
              <a:xfrm>
                <a:off x="3657600" y="5029200"/>
                <a:ext cx="1524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42" name="Straight Connector 41"/>
              <p:cNvCxnSpPr>
                <a:stCxn id="33" idx="3"/>
                <a:endCxn id="40" idx="1"/>
              </p:cNvCxnSpPr>
              <p:nvPr/>
            </p:nvCxnSpPr>
            <p:spPr bwMode="auto">
              <a:xfrm>
                <a:off x="1752600" y="51054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60" name="Straight Connector 59"/>
              <p:cNvCxnSpPr>
                <a:stCxn id="25" idx="3"/>
                <a:endCxn id="30" idx="1"/>
              </p:cNvCxnSpPr>
              <p:nvPr/>
            </p:nvCxnSpPr>
            <p:spPr bwMode="auto">
              <a:xfrm>
                <a:off x="3886200" y="4800600"/>
                <a:ext cx="1828800" cy="1588"/>
              </a:xfrm>
              <a:prstGeom prst="line">
                <a:avLst/>
              </a:prstGeom>
              <a:solidFill>
                <a:schemeClr val="accent1"/>
              </a:solidFill>
              <a:ln w="15875" cap="flat" cmpd="sng" algn="ctr">
                <a:solidFill>
                  <a:srgbClr val="D97A2E"/>
                </a:solidFill>
                <a:prstDash val="dot"/>
                <a:round/>
                <a:headEnd type="none" w="med" len="med"/>
                <a:tailEnd type="none" w="med" len="med"/>
              </a:ln>
              <a:effectLst/>
            </p:spPr>
          </p:cxnSp>
          <p:cxnSp>
            <p:nvCxnSpPr>
              <p:cNvPr id="63" name="Straight Connector 62"/>
              <p:cNvCxnSpPr>
                <a:stCxn id="40" idx="3"/>
                <a:endCxn id="31" idx="1"/>
              </p:cNvCxnSpPr>
              <p:nvPr/>
            </p:nvCxnSpPr>
            <p:spPr bwMode="auto">
              <a:xfrm>
                <a:off x="3810000" y="5105400"/>
                <a:ext cx="1524000" cy="1588"/>
              </a:xfrm>
              <a:prstGeom prst="line">
                <a:avLst/>
              </a:prstGeom>
              <a:solidFill>
                <a:schemeClr val="accent1"/>
              </a:solidFill>
              <a:ln w="15875" cap="flat" cmpd="sng" algn="ctr">
                <a:solidFill>
                  <a:srgbClr val="D97A2E"/>
                </a:solidFill>
                <a:prstDash val="dot"/>
                <a:round/>
                <a:headEnd type="none" w="med" len="med"/>
                <a:tailEnd type="none" w="med" len="med"/>
              </a:ln>
              <a:effectLst/>
            </p:spPr>
          </p:cxnSp>
        </p:grpSp>
        <p:cxnSp>
          <p:nvCxnSpPr>
            <p:cNvPr id="66" name="Straight Connector 65"/>
            <p:cNvCxnSpPr>
              <a:stCxn id="57" idx="3"/>
              <a:endCxn id="34" idx="1"/>
            </p:cNvCxnSpPr>
            <p:nvPr/>
          </p:nvCxnSpPr>
          <p:spPr bwMode="auto">
            <a:xfrm>
              <a:off x="4114800" y="4343400"/>
              <a:ext cx="14478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69" name="Straight Connector 68"/>
            <p:cNvCxnSpPr>
              <a:stCxn id="24" idx="3"/>
              <a:endCxn id="27" idx="1"/>
            </p:cNvCxnSpPr>
            <p:nvPr/>
          </p:nvCxnSpPr>
          <p:spPr bwMode="auto">
            <a:xfrm>
              <a:off x="4724400" y="4038600"/>
              <a:ext cx="16764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1" name="Straight Connector 70"/>
            <p:cNvCxnSpPr>
              <a:stCxn id="29" idx="3"/>
              <a:endCxn id="56" idx="1"/>
            </p:cNvCxnSpPr>
            <p:nvPr/>
          </p:nvCxnSpPr>
          <p:spPr bwMode="auto">
            <a:xfrm>
              <a:off x="1219200" y="4343400"/>
              <a:ext cx="13716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5" name="Straight Connector 74"/>
            <p:cNvCxnSpPr>
              <a:stCxn id="19" idx="3"/>
              <a:endCxn id="22" idx="1"/>
            </p:cNvCxnSpPr>
            <p:nvPr/>
          </p:nvCxnSpPr>
          <p:spPr bwMode="auto">
            <a:xfrm>
              <a:off x="3733800" y="3657600"/>
              <a:ext cx="6858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sp>
          <p:nvSpPr>
            <p:cNvPr id="54" name="Rectangle 53"/>
            <p:cNvSpPr/>
            <p:nvPr/>
          </p:nvSpPr>
          <p:spPr bwMode="auto">
            <a:xfrm>
              <a:off x="1447800" y="2401413"/>
              <a:ext cx="304800" cy="685800"/>
            </a:xfrm>
            <a:prstGeom prst="rect">
              <a:avLst/>
            </a:prstGeom>
            <a:solidFill>
              <a:srgbClr val="D97A2E">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5" name="Rectangle 54"/>
            <p:cNvSpPr/>
            <p:nvPr/>
          </p:nvSpPr>
          <p:spPr bwMode="auto">
            <a:xfrm>
              <a:off x="3657600" y="2401413"/>
              <a:ext cx="2209800" cy="685800"/>
            </a:xfrm>
            <a:prstGeom prst="rect">
              <a:avLst/>
            </a:prstGeom>
            <a:solidFill>
              <a:srgbClr val="D97A2E">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9" name="Rectangle 58"/>
            <p:cNvSpPr/>
            <p:nvPr/>
          </p:nvSpPr>
          <p:spPr bwMode="auto">
            <a:xfrm>
              <a:off x="7467600" y="2401413"/>
              <a:ext cx="228600" cy="685800"/>
            </a:xfrm>
            <a:prstGeom prst="rect">
              <a:avLst/>
            </a:prstGeom>
            <a:solidFill>
              <a:srgbClr val="D97A2E">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61" name="Straight Connector 60"/>
            <p:cNvCxnSpPr>
              <a:stCxn id="54" idx="3"/>
              <a:endCxn id="55" idx="1"/>
            </p:cNvCxnSpPr>
            <p:nvPr/>
          </p:nvCxnSpPr>
          <p:spPr bwMode="auto">
            <a:xfrm>
              <a:off x="1752600" y="2744313"/>
              <a:ext cx="1905000"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2" name="Straight Connector 61"/>
            <p:cNvCxnSpPr>
              <a:stCxn id="55" idx="3"/>
              <a:endCxn id="59" idx="1"/>
            </p:cNvCxnSpPr>
            <p:nvPr/>
          </p:nvCxnSpPr>
          <p:spPr bwMode="auto">
            <a:xfrm>
              <a:off x="5867400" y="2744313"/>
              <a:ext cx="1600200"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7" name="Rectangle 66"/>
            <p:cNvSpPr/>
            <p:nvPr/>
          </p:nvSpPr>
          <p:spPr bwMode="auto">
            <a:xfrm>
              <a:off x="685800" y="3429000"/>
              <a:ext cx="6248400" cy="1066800"/>
            </a:xfrm>
            <a:prstGeom prst="rect">
              <a:avLst/>
            </a:prstGeom>
            <a:solidFill>
              <a:srgbClr val="660066">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spTree>
    <p:extLst>
      <p:ext uri="{BB962C8B-B14F-4D97-AF65-F5344CB8AC3E}">
        <p14:creationId xmlns:p14="http://schemas.microsoft.com/office/powerpoint/2010/main" val="3428128355"/>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
          </p:nvPr>
        </p:nvSpPr>
        <p:spPr>
          <a:xfrm>
            <a:off x="533400" y="1574304"/>
            <a:ext cx="8153400" cy="1134616"/>
          </a:xfrm>
        </p:spPr>
        <p:txBody>
          <a:bodyPr>
            <a:noAutofit/>
          </a:bodyPr>
          <a:lstStyle/>
          <a:p>
            <a:pPr>
              <a:buNone/>
            </a:pPr>
            <a:r>
              <a:rPr lang="en-US" sz="2400" dirty="0"/>
              <a:t>STEP 3: </a:t>
            </a:r>
            <a:r>
              <a:rPr lang="en-GB" sz="2400" dirty="0"/>
              <a:t>Assemble transcripts</a:t>
            </a:r>
          </a:p>
          <a:p>
            <a:pPr lvl="0">
              <a:buNone/>
            </a:pPr>
            <a:r>
              <a:rPr lang="en-US" sz="2400" kern="0" dirty="0"/>
              <a:t>STEP 4: </a:t>
            </a:r>
            <a:r>
              <a:rPr lang="en-GB" sz="2400" kern="0" dirty="0"/>
              <a:t>Quantify transcript expression</a:t>
            </a:r>
            <a:endParaRPr lang="en-US" sz="2400" kern="0" dirty="0">
              <a:solidFill>
                <a:schemeClr val="accent2">
                  <a:lumMod val="40000"/>
                  <a:lumOff val="60000"/>
                </a:schemeClr>
              </a:solidFill>
            </a:endParaRPr>
          </a:p>
          <a:p>
            <a:pPr>
              <a:buNone/>
            </a:pPr>
            <a:endParaRPr lang="en-US" sz="2400" dirty="0">
              <a:solidFill>
                <a:schemeClr val="accent2">
                  <a:lumMod val="40000"/>
                  <a:lumOff val="60000"/>
                </a:schemeClr>
              </a:solidFill>
            </a:endParaRPr>
          </a:p>
        </p:txBody>
      </p:sp>
      <p:sp>
        <p:nvSpPr>
          <p:cNvPr id="2" name="Title 1"/>
          <p:cNvSpPr>
            <a:spLocks noGrp="1"/>
          </p:cNvSpPr>
          <p:nvPr>
            <p:ph type="title"/>
          </p:nvPr>
        </p:nvSpPr>
        <p:spPr/>
        <p:txBody>
          <a:bodyPr/>
          <a:lstStyle/>
          <a:p>
            <a:r>
              <a:rPr lang="en-US" dirty="0" err="1"/>
              <a:t>Transcriptome</a:t>
            </a:r>
            <a:r>
              <a:rPr lang="en-US" dirty="0"/>
              <a:t> assembly</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43</a:t>
            </a:fld>
            <a:endParaRPr lang="de-DE"/>
          </a:p>
        </p:txBody>
      </p:sp>
      <p:grpSp>
        <p:nvGrpSpPr>
          <p:cNvPr id="5" name="Group 4"/>
          <p:cNvGrpSpPr/>
          <p:nvPr/>
        </p:nvGrpSpPr>
        <p:grpSpPr>
          <a:xfrm>
            <a:off x="381000" y="3180928"/>
            <a:ext cx="8382000" cy="3200400"/>
            <a:chOff x="381000" y="2514600"/>
            <a:chExt cx="8382000" cy="3200400"/>
          </a:xfrm>
        </p:grpSpPr>
        <p:sp>
          <p:nvSpPr>
            <p:cNvPr id="7" name="Rectangle 6"/>
            <p:cNvSpPr/>
            <p:nvPr/>
          </p:nvSpPr>
          <p:spPr bwMode="auto">
            <a:xfrm>
              <a:off x="381000" y="4495800"/>
              <a:ext cx="8382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solidFill>
                  <a:effectLst/>
                  <a:latin typeface="Arial" pitchFamily="-65" charset="0"/>
                  <a:ea typeface="Geneva" pitchFamily="-65" charset="0"/>
                  <a:cs typeface="Geneva" pitchFamily="-65" charset="0"/>
                </a:rPr>
                <a:t>Genome</a:t>
              </a:r>
            </a:p>
          </p:txBody>
        </p:sp>
        <p:sp>
          <p:nvSpPr>
            <p:cNvPr id="16" name="Rounded Rectangle 15"/>
            <p:cNvSpPr/>
            <p:nvPr/>
          </p:nvSpPr>
          <p:spPr bwMode="auto">
            <a:xfrm>
              <a:off x="8229600" y="35814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7" name="Rounded Rectangle 16"/>
            <p:cNvSpPr/>
            <p:nvPr/>
          </p:nvSpPr>
          <p:spPr bwMode="auto">
            <a:xfrm>
              <a:off x="4572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8" name="Rounded Rectangle 17"/>
            <p:cNvSpPr/>
            <p:nvPr/>
          </p:nvSpPr>
          <p:spPr bwMode="auto">
            <a:xfrm>
              <a:off x="1524000" y="31242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9" name="Rounded Rectangle 18"/>
            <p:cNvSpPr/>
            <p:nvPr/>
          </p:nvSpPr>
          <p:spPr bwMode="auto">
            <a:xfrm>
              <a:off x="3276600" y="2514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0" name="Rounded Rectangle 19"/>
            <p:cNvSpPr/>
            <p:nvPr/>
          </p:nvSpPr>
          <p:spPr bwMode="auto">
            <a:xfrm>
              <a:off x="12954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1" name="Rounded Rectangle 20"/>
            <p:cNvSpPr/>
            <p:nvPr/>
          </p:nvSpPr>
          <p:spPr bwMode="auto">
            <a:xfrm>
              <a:off x="74676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2" name="Rounded Rectangle 21"/>
            <p:cNvSpPr/>
            <p:nvPr/>
          </p:nvSpPr>
          <p:spPr bwMode="auto">
            <a:xfrm>
              <a:off x="4419600" y="2514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3" name="Rounded Rectangle 22"/>
            <p:cNvSpPr/>
            <p:nvPr/>
          </p:nvSpPr>
          <p:spPr bwMode="auto">
            <a:xfrm>
              <a:off x="4495800" y="38862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4" name="Rounded Rectangle 23"/>
            <p:cNvSpPr/>
            <p:nvPr/>
          </p:nvSpPr>
          <p:spPr bwMode="auto">
            <a:xfrm>
              <a:off x="4267200" y="2895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5" name="Rounded Rectangle 24"/>
            <p:cNvSpPr/>
            <p:nvPr/>
          </p:nvSpPr>
          <p:spPr bwMode="auto">
            <a:xfrm>
              <a:off x="3657600" y="31242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7467600" y="35814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6400800" y="2895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7467600" y="3124200"/>
              <a:ext cx="2286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7620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0" name="Rounded Rectangle 29"/>
            <p:cNvSpPr/>
            <p:nvPr/>
          </p:nvSpPr>
          <p:spPr bwMode="auto">
            <a:xfrm>
              <a:off x="5715000" y="3124200"/>
              <a:ext cx="1524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1" name="Rounded Rectangle 30"/>
            <p:cNvSpPr/>
            <p:nvPr/>
          </p:nvSpPr>
          <p:spPr bwMode="auto">
            <a:xfrm>
              <a:off x="5334000" y="3429000"/>
              <a:ext cx="4572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2" name="Rounded Rectangle 31"/>
            <p:cNvSpPr/>
            <p:nvPr/>
          </p:nvSpPr>
          <p:spPr bwMode="auto">
            <a:xfrm>
              <a:off x="1066800" y="4191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1447800" y="3429000"/>
              <a:ext cx="3048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55626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36" name="Straight Connector 35"/>
            <p:cNvCxnSpPr>
              <a:stCxn id="18" idx="3"/>
              <a:endCxn id="25" idx="1"/>
            </p:cNvCxnSpPr>
            <p:nvPr/>
          </p:nvCxnSpPr>
          <p:spPr bwMode="auto">
            <a:xfrm>
              <a:off x="1752600" y="32004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9" name="Straight Connector 38"/>
            <p:cNvCxnSpPr>
              <a:stCxn id="30" idx="3"/>
              <a:endCxn id="28" idx="1"/>
            </p:cNvCxnSpPr>
            <p:nvPr/>
          </p:nvCxnSpPr>
          <p:spPr bwMode="auto">
            <a:xfrm>
              <a:off x="5867400" y="3200400"/>
              <a:ext cx="16002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40" name="Rounded Rectangle 39"/>
            <p:cNvSpPr/>
            <p:nvPr/>
          </p:nvSpPr>
          <p:spPr bwMode="auto">
            <a:xfrm>
              <a:off x="3657600" y="3429000"/>
              <a:ext cx="152400" cy="152400"/>
            </a:xfrm>
            <a:prstGeom prst="roundRect">
              <a:avLst/>
            </a:prstGeom>
            <a:solidFill>
              <a:srgbClr val="D97A2E"/>
            </a:solidFill>
            <a:ln w="9525" cap="flat" cmpd="sng" algn="ctr">
              <a:solidFill>
                <a:srgbClr val="D97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42" name="Straight Connector 41"/>
            <p:cNvCxnSpPr>
              <a:stCxn id="33" idx="3"/>
              <a:endCxn id="40" idx="1"/>
            </p:cNvCxnSpPr>
            <p:nvPr/>
          </p:nvCxnSpPr>
          <p:spPr bwMode="auto">
            <a:xfrm>
              <a:off x="1752600" y="3505200"/>
              <a:ext cx="1905000" cy="158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56" name="Rounded Rectangle 55"/>
            <p:cNvSpPr/>
            <p:nvPr/>
          </p:nvSpPr>
          <p:spPr bwMode="auto">
            <a:xfrm>
              <a:off x="25908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7" name="Rounded Rectangle 56"/>
            <p:cNvSpPr/>
            <p:nvPr/>
          </p:nvSpPr>
          <p:spPr bwMode="auto">
            <a:xfrm>
              <a:off x="3657600" y="3657600"/>
              <a:ext cx="457200" cy="152400"/>
            </a:xfrm>
            <a:prstGeom prst="roundRect">
              <a:avLst/>
            </a:prstGeom>
            <a:solidFill>
              <a:srgbClr val="660066"/>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8" name="Rounded Rectangle 57"/>
            <p:cNvSpPr/>
            <p:nvPr/>
          </p:nvSpPr>
          <p:spPr bwMode="auto">
            <a:xfrm>
              <a:off x="3733800" y="4191000"/>
              <a:ext cx="457200" cy="152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60" name="Straight Connector 59"/>
            <p:cNvCxnSpPr>
              <a:stCxn id="25" idx="3"/>
              <a:endCxn id="30" idx="1"/>
            </p:cNvCxnSpPr>
            <p:nvPr/>
          </p:nvCxnSpPr>
          <p:spPr bwMode="auto">
            <a:xfrm>
              <a:off x="3886200" y="3200400"/>
              <a:ext cx="1828800" cy="1588"/>
            </a:xfrm>
            <a:prstGeom prst="line">
              <a:avLst/>
            </a:prstGeom>
            <a:solidFill>
              <a:schemeClr val="accent1"/>
            </a:solidFill>
            <a:ln w="15875" cap="flat" cmpd="sng" algn="ctr">
              <a:solidFill>
                <a:srgbClr val="D97A2E"/>
              </a:solidFill>
              <a:prstDash val="dot"/>
              <a:round/>
              <a:headEnd type="none" w="med" len="med"/>
              <a:tailEnd type="none" w="med" len="med"/>
            </a:ln>
            <a:effectLst/>
          </p:spPr>
        </p:cxnSp>
        <p:cxnSp>
          <p:nvCxnSpPr>
            <p:cNvPr id="63" name="Straight Connector 62"/>
            <p:cNvCxnSpPr>
              <a:stCxn id="40" idx="3"/>
              <a:endCxn id="31" idx="1"/>
            </p:cNvCxnSpPr>
            <p:nvPr/>
          </p:nvCxnSpPr>
          <p:spPr bwMode="auto">
            <a:xfrm>
              <a:off x="3810000" y="3505200"/>
              <a:ext cx="1524000" cy="1588"/>
            </a:xfrm>
            <a:prstGeom prst="line">
              <a:avLst/>
            </a:prstGeom>
            <a:solidFill>
              <a:schemeClr val="accent1"/>
            </a:solidFill>
            <a:ln w="15875" cap="flat" cmpd="sng" algn="ctr">
              <a:solidFill>
                <a:srgbClr val="D97A2E"/>
              </a:solidFill>
              <a:prstDash val="dot"/>
              <a:round/>
              <a:headEnd type="none" w="med" len="med"/>
              <a:tailEnd type="none" w="med" len="med"/>
            </a:ln>
            <a:effectLst/>
          </p:spPr>
        </p:cxnSp>
        <p:cxnSp>
          <p:nvCxnSpPr>
            <p:cNvPr id="66" name="Straight Connector 65"/>
            <p:cNvCxnSpPr>
              <a:stCxn id="57" idx="3"/>
              <a:endCxn id="34" idx="1"/>
            </p:cNvCxnSpPr>
            <p:nvPr/>
          </p:nvCxnSpPr>
          <p:spPr bwMode="auto">
            <a:xfrm>
              <a:off x="4114800" y="3733800"/>
              <a:ext cx="14478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69" name="Straight Connector 68"/>
            <p:cNvCxnSpPr>
              <a:stCxn id="24" idx="3"/>
              <a:endCxn id="27" idx="1"/>
            </p:cNvCxnSpPr>
            <p:nvPr/>
          </p:nvCxnSpPr>
          <p:spPr bwMode="auto">
            <a:xfrm>
              <a:off x="4724400" y="2971800"/>
              <a:ext cx="16764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1" name="Straight Connector 70"/>
            <p:cNvCxnSpPr>
              <a:stCxn id="29" idx="3"/>
              <a:endCxn id="56" idx="1"/>
            </p:cNvCxnSpPr>
            <p:nvPr/>
          </p:nvCxnSpPr>
          <p:spPr bwMode="auto">
            <a:xfrm>
              <a:off x="1219200" y="3733800"/>
              <a:ext cx="13716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3" name="Straight Connector 72"/>
            <p:cNvCxnSpPr>
              <a:stCxn id="23" idx="3"/>
              <a:endCxn id="21" idx="1"/>
            </p:cNvCxnSpPr>
            <p:nvPr/>
          </p:nvCxnSpPr>
          <p:spPr bwMode="auto">
            <a:xfrm>
              <a:off x="4953000" y="3962400"/>
              <a:ext cx="25146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5" name="Straight Connector 74"/>
            <p:cNvCxnSpPr>
              <a:stCxn id="19" idx="3"/>
              <a:endCxn id="22" idx="1"/>
            </p:cNvCxnSpPr>
            <p:nvPr/>
          </p:nvCxnSpPr>
          <p:spPr bwMode="auto">
            <a:xfrm>
              <a:off x="3733800" y="2590800"/>
              <a:ext cx="685800" cy="1588"/>
            </a:xfrm>
            <a:prstGeom prst="line">
              <a:avLst/>
            </a:prstGeom>
            <a:solidFill>
              <a:schemeClr val="accent1"/>
            </a:solidFill>
            <a:ln w="15875" cap="flat" cmpd="sng" algn="ctr">
              <a:solidFill>
                <a:srgbClr val="660066"/>
              </a:solidFill>
              <a:prstDash val="dot"/>
              <a:round/>
              <a:headEnd type="none" w="med" len="med"/>
              <a:tailEnd type="none" w="med" len="med"/>
            </a:ln>
            <a:effectLst/>
          </p:spPr>
        </p:cxnSp>
        <p:cxnSp>
          <p:nvCxnSpPr>
            <p:cNvPr id="77" name="Straight Connector 76"/>
            <p:cNvCxnSpPr>
              <a:stCxn id="32" idx="3"/>
              <a:endCxn id="58" idx="1"/>
            </p:cNvCxnSpPr>
            <p:nvPr/>
          </p:nvCxnSpPr>
          <p:spPr bwMode="auto">
            <a:xfrm>
              <a:off x="1524000" y="4267200"/>
              <a:ext cx="2209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79" name="Straight Connector 78"/>
            <p:cNvCxnSpPr>
              <a:stCxn id="17" idx="3"/>
              <a:endCxn id="20" idx="1"/>
            </p:cNvCxnSpPr>
            <p:nvPr/>
          </p:nvCxnSpPr>
          <p:spPr bwMode="auto">
            <a:xfrm>
              <a:off x="914400" y="3962400"/>
              <a:ext cx="3810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cxnSp>
          <p:nvCxnSpPr>
            <p:cNvPr id="81" name="Straight Connector 80"/>
            <p:cNvCxnSpPr>
              <a:stCxn id="26" idx="3"/>
              <a:endCxn id="16" idx="1"/>
            </p:cNvCxnSpPr>
            <p:nvPr/>
          </p:nvCxnSpPr>
          <p:spPr bwMode="auto">
            <a:xfrm>
              <a:off x="7924800" y="3657600"/>
              <a:ext cx="304800" cy="1588"/>
            </a:xfrm>
            <a:prstGeom prst="line">
              <a:avLst/>
            </a:prstGeom>
            <a:solidFill>
              <a:schemeClr val="accent1"/>
            </a:solidFill>
            <a:ln w="15875" cap="flat" cmpd="sng" algn="ctr">
              <a:solidFill>
                <a:schemeClr val="tx1"/>
              </a:solidFill>
              <a:prstDash val="dot"/>
              <a:round/>
              <a:headEnd type="none" w="med" len="med"/>
              <a:tailEnd type="none" w="med" len="med"/>
            </a:ln>
            <a:effectLst/>
          </p:spPr>
        </p:cxnSp>
        <p:sp>
          <p:nvSpPr>
            <p:cNvPr id="49" name="Rectangle 48"/>
            <p:cNvSpPr/>
            <p:nvPr/>
          </p:nvSpPr>
          <p:spPr bwMode="auto">
            <a:xfrm>
              <a:off x="457200" y="5410200"/>
              <a:ext cx="8305800" cy="304800"/>
            </a:xfrm>
            <a:prstGeom prst="rect">
              <a:avLst/>
            </a:prstGeom>
            <a:solidFill>
              <a:srgbClr val="6600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Transcript B</a:t>
              </a:r>
            </a:p>
          </p:txBody>
        </p:sp>
        <p:sp>
          <p:nvSpPr>
            <p:cNvPr id="51" name="Rectangle 50"/>
            <p:cNvSpPr/>
            <p:nvPr/>
          </p:nvSpPr>
          <p:spPr bwMode="auto">
            <a:xfrm>
              <a:off x="457200" y="5029200"/>
              <a:ext cx="1295400" cy="304800"/>
            </a:xfrm>
            <a:prstGeom prst="rect">
              <a:avLst/>
            </a:prstGeom>
            <a:solidFill>
              <a:srgbClr val="D97A2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52" name="Rectangle 51"/>
            <p:cNvSpPr/>
            <p:nvPr/>
          </p:nvSpPr>
          <p:spPr bwMode="auto">
            <a:xfrm>
              <a:off x="3657600" y="5029200"/>
              <a:ext cx="2209800" cy="304800"/>
            </a:xfrm>
            <a:prstGeom prst="rect">
              <a:avLst/>
            </a:prstGeom>
            <a:solidFill>
              <a:srgbClr val="D97A2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5">
                      <a:lumMod val="20000"/>
                      <a:lumOff val="80000"/>
                    </a:schemeClr>
                  </a:solidFill>
                  <a:effectLst/>
                  <a:latin typeface="Arial" pitchFamily="-65" charset="0"/>
                  <a:ea typeface="Geneva" pitchFamily="-65" charset="0"/>
                  <a:cs typeface="Geneva" pitchFamily="-65" charset="0"/>
                </a:rPr>
                <a:t>Transcript</a:t>
              </a:r>
              <a:r>
                <a:rPr kumimoji="0" lang="en-US" sz="1800" b="0" i="0" u="none" strike="noStrike" cap="none" normalizeH="0" dirty="0">
                  <a:ln>
                    <a:noFill/>
                  </a:ln>
                  <a:solidFill>
                    <a:schemeClr val="accent5">
                      <a:lumMod val="20000"/>
                      <a:lumOff val="80000"/>
                    </a:schemeClr>
                  </a:solidFill>
                  <a:effectLst/>
                  <a:latin typeface="Arial" pitchFamily="-65" charset="0"/>
                  <a:ea typeface="Geneva" pitchFamily="-65" charset="0"/>
                  <a:cs typeface="Geneva" pitchFamily="-65" charset="0"/>
                </a:rPr>
                <a:t> A</a:t>
              </a:r>
              <a:endParaRPr kumimoji="0" lang="en-US" sz="1800" b="0" i="0" u="none" strike="noStrike" cap="none" normalizeH="0" baseline="0" dirty="0">
                <a:ln>
                  <a:noFill/>
                </a:ln>
                <a:solidFill>
                  <a:schemeClr val="accent5">
                    <a:lumMod val="20000"/>
                    <a:lumOff val="80000"/>
                  </a:schemeClr>
                </a:solidFill>
                <a:effectLst/>
                <a:latin typeface="Arial" pitchFamily="-65" charset="0"/>
                <a:ea typeface="Geneva" pitchFamily="-65" charset="0"/>
                <a:cs typeface="Geneva" pitchFamily="-65" charset="0"/>
              </a:endParaRPr>
            </a:p>
          </p:txBody>
        </p:sp>
        <p:sp>
          <p:nvSpPr>
            <p:cNvPr id="53" name="Rectangle 52"/>
            <p:cNvSpPr/>
            <p:nvPr/>
          </p:nvSpPr>
          <p:spPr bwMode="auto">
            <a:xfrm>
              <a:off x="7467600" y="5029200"/>
              <a:ext cx="1295400" cy="304800"/>
            </a:xfrm>
            <a:prstGeom prst="rect">
              <a:avLst/>
            </a:prstGeom>
            <a:solidFill>
              <a:srgbClr val="D97A2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cxnSp>
          <p:nvCxnSpPr>
            <p:cNvPr id="54" name="Straight Connector 53"/>
            <p:cNvCxnSpPr>
              <a:stCxn id="51" idx="3"/>
              <a:endCxn id="52" idx="1"/>
            </p:cNvCxnSpPr>
            <p:nvPr/>
          </p:nvCxnSpPr>
          <p:spPr bwMode="auto">
            <a:xfrm>
              <a:off x="1752600" y="5181600"/>
              <a:ext cx="1905000"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5" name="Straight Connector 54"/>
            <p:cNvCxnSpPr>
              <a:stCxn id="52" idx="3"/>
              <a:endCxn id="53" idx="1"/>
            </p:cNvCxnSpPr>
            <p:nvPr/>
          </p:nvCxnSpPr>
          <p:spPr bwMode="auto">
            <a:xfrm>
              <a:off x="5867400" y="5181600"/>
              <a:ext cx="1600200"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942624448"/>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612648" y="4365104"/>
            <a:ext cx="8153400" cy="2248420"/>
          </a:xfrm>
        </p:spPr>
        <p:txBody>
          <a:bodyPr/>
          <a:lstStyle/>
          <a:p>
            <a:pPr>
              <a:buNone/>
            </a:pPr>
            <a:r>
              <a:rPr lang="en-US" sz="1800" dirty="0">
                <a:solidFill>
                  <a:schemeClr val="tx1"/>
                </a:solidFill>
              </a:rPr>
              <a:t>Transcript abundance is estimated in </a:t>
            </a:r>
            <a:r>
              <a:rPr lang="en-US" sz="1800" dirty="0" err="1">
                <a:solidFill>
                  <a:schemeClr val="tx1"/>
                </a:solidFill>
              </a:rPr>
              <a:t>FPKMs</a:t>
            </a:r>
            <a:r>
              <a:rPr lang="en-US" sz="1800" dirty="0">
                <a:solidFill>
                  <a:schemeClr val="tx1"/>
                </a:solidFill>
              </a:rPr>
              <a:t> (Fragments Per </a:t>
            </a:r>
            <a:r>
              <a:rPr lang="en-US" sz="1800" dirty="0" err="1">
                <a:solidFill>
                  <a:schemeClr val="tx1"/>
                </a:solidFill>
              </a:rPr>
              <a:t>Kilobase</a:t>
            </a:r>
            <a:r>
              <a:rPr lang="en-US" sz="1800" dirty="0">
                <a:solidFill>
                  <a:schemeClr val="tx1"/>
                </a:solidFill>
              </a:rPr>
              <a:t> of </a:t>
            </a:r>
            <a:r>
              <a:rPr lang="en-US" sz="1800" dirty="0" err="1">
                <a:solidFill>
                  <a:schemeClr val="tx1"/>
                </a:solidFill>
              </a:rPr>
              <a:t>exon</a:t>
            </a:r>
            <a:r>
              <a:rPr lang="en-US" sz="1800" dirty="0">
                <a:solidFill>
                  <a:schemeClr val="tx1"/>
                </a:solidFill>
              </a:rPr>
              <a:t> per Million fragments mapped)</a:t>
            </a:r>
            <a:endParaRPr lang="en-US" sz="1200" dirty="0"/>
          </a:p>
        </p:txBody>
      </p:sp>
      <p:sp>
        <p:nvSpPr>
          <p:cNvPr id="10" name="Title 9"/>
          <p:cNvSpPr>
            <a:spLocks noGrp="1"/>
          </p:cNvSpPr>
          <p:nvPr>
            <p:ph type="title"/>
          </p:nvPr>
        </p:nvSpPr>
        <p:spPr/>
        <p:txBody>
          <a:bodyPr/>
          <a:lstStyle/>
          <a:p>
            <a:r>
              <a:rPr lang="en-US" dirty="0"/>
              <a:t>Cufflinks</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44</a:t>
            </a:fld>
            <a:endParaRPr lang="de-DE"/>
          </a:p>
        </p:txBody>
      </p:sp>
      <p:sp>
        <p:nvSpPr>
          <p:cNvPr id="13" name="Rectangle 12"/>
          <p:cNvSpPr/>
          <p:nvPr/>
        </p:nvSpPr>
        <p:spPr>
          <a:xfrm>
            <a:off x="25474" y="6581001"/>
            <a:ext cx="9144000" cy="307777"/>
          </a:xfrm>
          <a:prstGeom prst="rect">
            <a:avLst/>
          </a:prstGeom>
        </p:spPr>
        <p:txBody>
          <a:bodyPr wrap="square">
            <a:spAutoFit/>
          </a:bodyPr>
          <a:lstStyle/>
          <a:p>
            <a:pPr algn="r"/>
            <a:r>
              <a:rPr lang="en-US" sz="1400" dirty="0" err="1">
                <a:latin typeface="HelveticaNeueLT Pro 43 LtEx"/>
                <a:cs typeface="HelveticaNeueLT Pro 43 LtEx"/>
              </a:rPr>
              <a:t>Trapnell</a:t>
            </a:r>
            <a:r>
              <a:rPr lang="en-US" sz="1400" dirty="0">
                <a:latin typeface="HelveticaNeueLT Pro 43 LtEx"/>
                <a:cs typeface="HelveticaNeueLT Pro 43 LtEx"/>
              </a:rPr>
              <a:t>, C., et al. (2010), Nature biotechnology, 28(5), 511–515</a:t>
            </a:r>
          </a:p>
        </p:txBody>
      </p:sp>
      <p:grpSp>
        <p:nvGrpSpPr>
          <p:cNvPr id="3" name="Group 2"/>
          <p:cNvGrpSpPr/>
          <p:nvPr/>
        </p:nvGrpSpPr>
        <p:grpSpPr>
          <a:xfrm>
            <a:off x="626400" y="2276872"/>
            <a:ext cx="7848600" cy="1752600"/>
            <a:chOff x="685800" y="2057400"/>
            <a:chExt cx="7848600" cy="1752600"/>
          </a:xfrm>
        </p:grpSpPr>
        <p:pic>
          <p:nvPicPr>
            <p:cNvPr id="12" name="Picture 11"/>
            <p:cNvPicPr>
              <a:picLocks noChangeAspect="1"/>
            </p:cNvPicPr>
            <p:nvPr/>
          </p:nvPicPr>
          <p:blipFill>
            <a:blip r:embed="rId3"/>
            <a:srcRect b="55484"/>
            <a:stretch>
              <a:fillRect/>
            </a:stretch>
          </p:blipFill>
          <p:spPr>
            <a:xfrm>
              <a:off x="685800" y="2057400"/>
              <a:ext cx="2157260" cy="1752600"/>
            </a:xfrm>
            <a:prstGeom prst="rect">
              <a:avLst/>
            </a:prstGeom>
          </p:spPr>
        </p:pic>
        <p:pic>
          <p:nvPicPr>
            <p:cNvPr id="14" name="Picture 13"/>
            <p:cNvPicPr>
              <a:picLocks noChangeAspect="1"/>
            </p:cNvPicPr>
            <p:nvPr/>
          </p:nvPicPr>
          <p:blipFill>
            <a:blip r:embed="rId4"/>
            <a:stretch>
              <a:fillRect/>
            </a:stretch>
          </p:blipFill>
          <p:spPr>
            <a:xfrm>
              <a:off x="5638800" y="2057400"/>
              <a:ext cx="2895600" cy="1752600"/>
            </a:xfrm>
            <a:prstGeom prst="rect">
              <a:avLst/>
            </a:prstGeom>
          </p:spPr>
        </p:pic>
        <p:pic>
          <p:nvPicPr>
            <p:cNvPr id="15" name="Picture 14"/>
            <p:cNvPicPr>
              <a:picLocks noChangeAspect="1"/>
            </p:cNvPicPr>
            <p:nvPr/>
          </p:nvPicPr>
          <p:blipFill>
            <a:blip r:embed="rId5"/>
            <a:stretch>
              <a:fillRect/>
            </a:stretch>
          </p:blipFill>
          <p:spPr>
            <a:xfrm>
              <a:off x="3429000" y="2057400"/>
              <a:ext cx="1758950" cy="1747711"/>
            </a:xfrm>
            <a:prstGeom prst="rect">
              <a:avLst/>
            </a:prstGeom>
          </p:spPr>
        </p:pic>
      </p:grpSp>
    </p:spTree>
    <p:extLst>
      <p:ext uri="{BB962C8B-B14F-4D97-AF65-F5344CB8AC3E}">
        <p14:creationId xmlns:p14="http://schemas.microsoft.com/office/powerpoint/2010/main" val="3146298160"/>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StringTie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45</a:t>
            </a:fld>
            <a:endParaRPr lang="de-DE"/>
          </a:p>
        </p:txBody>
      </p:sp>
      <p:pic>
        <p:nvPicPr>
          <p:cNvPr id="5" name="Picture 4"/>
          <p:cNvPicPr>
            <a:picLocks noChangeAspect="1"/>
          </p:cNvPicPr>
          <p:nvPr/>
        </p:nvPicPr>
        <p:blipFill rotWithShape="1">
          <a:blip r:embed="rId2"/>
          <a:srcRect t="34271" r="28230" b="15801"/>
          <a:stretch/>
        </p:blipFill>
        <p:spPr>
          <a:xfrm>
            <a:off x="1477216" y="2564904"/>
            <a:ext cx="5796363" cy="3096344"/>
          </a:xfrm>
          <a:prstGeom prst="rect">
            <a:avLst/>
          </a:prstGeom>
        </p:spPr>
      </p:pic>
      <p:pic>
        <p:nvPicPr>
          <p:cNvPr id="6" name="Picture 5"/>
          <p:cNvPicPr>
            <a:picLocks noChangeAspect="1"/>
          </p:cNvPicPr>
          <p:nvPr/>
        </p:nvPicPr>
        <p:blipFill rotWithShape="1">
          <a:blip r:embed="rId2"/>
          <a:srcRect t="85338"/>
          <a:stretch/>
        </p:blipFill>
        <p:spPr>
          <a:xfrm>
            <a:off x="533400" y="5805264"/>
            <a:ext cx="8314758" cy="936104"/>
          </a:xfrm>
          <a:prstGeom prst="rect">
            <a:avLst/>
          </a:prstGeom>
        </p:spPr>
      </p:pic>
      <p:pic>
        <p:nvPicPr>
          <p:cNvPr id="7" name="Picture 6"/>
          <p:cNvPicPr>
            <a:picLocks noChangeAspect="1"/>
          </p:cNvPicPr>
          <p:nvPr/>
        </p:nvPicPr>
        <p:blipFill rotWithShape="1">
          <a:blip r:embed="rId2"/>
          <a:srcRect t="23141" r="73049" b="65648"/>
          <a:stretch/>
        </p:blipFill>
        <p:spPr>
          <a:xfrm>
            <a:off x="2555776" y="1618730"/>
            <a:ext cx="2592288" cy="828024"/>
          </a:xfrm>
          <a:prstGeom prst="rect">
            <a:avLst/>
          </a:prstGeom>
        </p:spPr>
      </p:pic>
    </p:spTree>
    <p:extLst>
      <p:ext uri="{BB962C8B-B14F-4D97-AF65-F5344CB8AC3E}">
        <p14:creationId xmlns:p14="http://schemas.microsoft.com/office/powerpoint/2010/main" val="3118502947"/>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err="1"/>
              <a:t>Transcriptome</a:t>
            </a:r>
            <a:r>
              <a:rPr lang="en-US" dirty="0"/>
              <a:t> Assembly &amp; </a:t>
            </a:r>
            <a:r>
              <a:rPr lang="en-US" dirty="0" err="1"/>
              <a:t>Isoform</a:t>
            </a:r>
            <a:r>
              <a:rPr lang="en-US" dirty="0"/>
              <a:t> quantification Tools</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46</a:t>
            </a:fld>
            <a:endParaRPr lang="de-DE"/>
          </a:p>
        </p:txBody>
      </p:sp>
      <p:pic>
        <p:nvPicPr>
          <p:cNvPr id="16" name="Picture 15"/>
          <p:cNvPicPr>
            <a:picLocks noChangeAspect="1"/>
          </p:cNvPicPr>
          <p:nvPr/>
        </p:nvPicPr>
        <p:blipFill>
          <a:blip r:embed="rId3"/>
          <a:stretch>
            <a:fillRect/>
          </a:stretch>
        </p:blipFill>
        <p:spPr>
          <a:xfrm>
            <a:off x="533400" y="2057400"/>
            <a:ext cx="8040940" cy="3352800"/>
          </a:xfrm>
          <a:prstGeom prst="rect">
            <a:avLst/>
          </a:prstGeom>
        </p:spPr>
      </p:pic>
      <p:sp>
        <p:nvSpPr>
          <p:cNvPr id="12" name="Rectangle 11"/>
          <p:cNvSpPr/>
          <p:nvPr/>
        </p:nvSpPr>
        <p:spPr>
          <a:xfrm>
            <a:off x="0" y="6581001"/>
            <a:ext cx="9144000" cy="307777"/>
          </a:xfrm>
          <a:prstGeom prst="rect">
            <a:avLst/>
          </a:prstGeom>
        </p:spPr>
        <p:txBody>
          <a:bodyPr wrap="square">
            <a:spAutoFit/>
          </a:bodyPr>
          <a:lstStyle/>
          <a:p>
            <a:pPr algn="r"/>
            <a:r>
              <a:rPr lang="en-US" sz="1400" dirty="0">
                <a:latin typeface="HelveticaNeueLT Pro 43 LtEx"/>
                <a:cs typeface="HelveticaNeueLT Pro 43 LtEx"/>
              </a:rPr>
              <a:t>Garber, M., et al. (2011), Nature Methods, 8(6), 469–477.</a:t>
            </a:r>
          </a:p>
        </p:txBody>
      </p:sp>
    </p:spTree>
    <p:extLst>
      <p:ext uri="{BB962C8B-B14F-4D97-AF65-F5344CB8AC3E}">
        <p14:creationId xmlns:p14="http://schemas.microsoft.com/office/powerpoint/2010/main" val="57274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533400" y="1844824"/>
            <a:ext cx="8153400" cy="4351338"/>
          </a:xfrm>
        </p:spPr>
        <p:txBody>
          <a:bodyPr>
            <a:normAutofit fontScale="70000" lnSpcReduction="20000"/>
          </a:bodyPr>
          <a:lstStyle/>
          <a:p>
            <a:r>
              <a:rPr lang="en-US" i="1" dirty="0"/>
              <a:t>De novo</a:t>
            </a:r>
            <a:r>
              <a:rPr lang="en-US" dirty="0"/>
              <a:t> </a:t>
            </a:r>
            <a:r>
              <a:rPr lang="en-US" dirty="0" err="1"/>
              <a:t>transcriptome</a:t>
            </a:r>
            <a:r>
              <a:rPr lang="en-US" dirty="0"/>
              <a:t> assembly</a:t>
            </a:r>
          </a:p>
          <a:p>
            <a:endParaRPr lang="en-US" dirty="0"/>
          </a:p>
          <a:p>
            <a:r>
              <a:rPr lang="en-US" dirty="0"/>
              <a:t>Requirements:</a:t>
            </a:r>
          </a:p>
          <a:p>
            <a:pPr lvl="1"/>
            <a:r>
              <a:rPr lang="en-US" dirty="0"/>
              <a:t>Deep sequencing and/or longer reads</a:t>
            </a:r>
          </a:p>
          <a:p>
            <a:pPr lvl="1"/>
            <a:r>
              <a:rPr lang="en-US" dirty="0"/>
              <a:t>Thorough quality control </a:t>
            </a:r>
          </a:p>
          <a:p>
            <a:pPr lvl="1"/>
            <a:r>
              <a:rPr lang="en-US" dirty="0"/>
              <a:t>Large memory/Multiple processors</a:t>
            </a:r>
          </a:p>
          <a:p>
            <a:pPr lvl="1"/>
            <a:r>
              <a:rPr lang="en-US" dirty="0"/>
              <a:t>Patience</a:t>
            </a:r>
          </a:p>
          <a:p>
            <a:endParaRPr lang="en-US" dirty="0"/>
          </a:p>
          <a:p>
            <a:r>
              <a:rPr lang="en-US" dirty="0"/>
              <a:t>Tools:</a:t>
            </a:r>
          </a:p>
          <a:p>
            <a:pPr lvl="1"/>
            <a:r>
              <a:rPr lang="en-US" dirty="0"/>
              <a:t>Velvet/Oases: </a:t>
            </a:r>
            <a:r>
              <a:rPr lang="en-US" dirty="0">
                <a:hlinkClick r:id="rId2"/>
              </a:rPr>
              <a:t>http://www.ebi.ac.uk/~zerbino/oases/</a:t>
            </a:r>
            <a:endParaRPr lang="en-US" dirty="0"/>
          </a:p>
          <a:p>
            <a:pPr lvl="1"/>
            <a:r>
              <a:rPr lang="en-US" dirty="0"/>
              <a:t>Trinity: </a:t>
            </a:r>
            <a:r>
              <a:rPr lang="en-US" dirty="0">
                <a:hlinkClick r:id="rId3"/>
              </a:rPr>
              <a:t>http://trinityrnaseq.sourceforge.net/</a:t>
            </a:r>
            <a:endParaRPr lang="en-US" dirty="0"/>
          </a:p>
          <a:p>
            <a:pPr lvl="1"/>
            <a:r>
              <a:rPr lang="en-US" dirty="0"/>
              <a:t>Trans-</a:t>
            </a:r>
            <a:r>
              <a:rPr lang="en-US" dirty="0" err="1"/>
              <a:t>ABySS</a:t>
            </a:r>
            <a:r>
              <a:rPr lang="en-US" dirty="0"/>
              <a:t>: </a:t>
            </a:r>
            <a:r>
              <a:rPr lang="en-US" dirty="0">
                <a:hlinkClick r:id="rId4"/>
              </a:rPr>
              <a:t>http://www.bcgsc.ca/platform/bioinfo/software/trans-abyss</a:t>
            </a:r>
            <a:endParaRPr lang="en-US" dirty="0"/>
          </a:p>
          <a:p>
            <a:pPr lvl="1"/>
            <a:r>
              <a:rPr lang="en-US" dirty="0"/>
              <a:t>MIRA, CLC etc.</a:t>
            </a:r>
          </a:p>
        </p:txBody>
      </p:sp>
      <p:sp>
        <p:nvSpPr>
          <p:cNvPr id="2" name="Title 1"/>
          <p:cNvSpPr>
            <a:spLocks noGrp="1"/>
          </p:cNvSpPr>
          <p:nvPr>
            <p:ph type="title"/>
          </p:nvPr>
        </p:nvSpPr>
        <p:spPr/>
        <p:txBody>
          <a:bodyPr/>
          <a:lstStyle/>
          <a:p>
            <a:r>
              <a:rPr lang="en-US" dirty="0"/>
              <a:t>Reference sequence: NOT FOUND</a:t>
            </a:r>
          </a:p>
        </p:txBody>
      </p:sp>
      <p:sp>
        <p:nvSpPr>
          <p:cNvPr id="5" name="Slide Number Placeholder 4"/>
          <p:cNvSpPr>
            <a:spLocks noGrp="1"/>
          </p:cNvSpPr>
          <p:nvPr>
            <p:ph type="sldNum" sz="quarter" idx="12"/>
          </p:nvPr>
        </p:nvSpPr>
        <p:spPr/>
        <p:txBody>
          <a:bodyPr>
            <a:normAutofit fontScale="85000" lnSpcReduction="20000"/>
          </a:bodyPr>
          <a:lstStyle/>
          <a:p>
            <a:fld id="{2BFBDA15-FF4D-9643-93C8-BDCA7A6A6E3E}" type="slidenum">
              <a:rPr lang="de-DE" smtClean="0"/>
              <a:pPr/>
              <a:t>47</a:t>
            </a:fld>
            <a:endParaRPr lang="de-DE"/>
          </a:p>
        </p:txBody>
      </p:sp>
    </p:spTree>
    <p:extLst>
      <p:ext uri="{BB962C8B-B14F-4D97-AF65-F5344CB8AC3E}">
        <p14:creationId xmlns:p14="http://schemas.microsoft.com/office/powerpoint/2010/main" val="2766420400"/>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495300" y="1722958"/>
            <a:ext cx="8153400" cy="769938"/>
          </a:xfrm>
        </p:spPr>
        <p:txBody>
          <a:bodyPr>
            <a:normAutofit/>
          </a:bodyPr>
          <a:lstStyle/>
          <a:p>
            <a:r>
              <a:rPr lang="en-US" sz="2400" dirty="0">
                <a:solidFill>
                  <a:schemeClr val="tx1"/>
                </a:solidFill>
              </a:rPr>
              <a:t>For </a:t>
            </a:r>
            <a:r>
              <a:rPr lang="en-US" sz="2400" dirty="0"/>
              <a:t>gene/</a:t>
            </a:r>
            <a:r>
              <a:rPr lang="en-US" sz="2400" dirty="0" err="1"/>
              <a:t>isoform</a:t>
            </a:r>
            <a:r>
              <a:rPr lang="en-US" sz="2400" dirty="0"/>
              <a:t> length</a:t>
            </a:r>
            <a:endParaRPr lang="en-US" sz="1600" dirty="0"/>
          </a:p>
        </p:txBody>
      </p:sp>
      <p:sp>
        <p:nvSpPr>
          <p:cNvPr id="10" name="Title 9"/>
          <p:cNvSpPr>
            <a:spLocks noGrp="1"/>
          </p:cNvSpPr>
          <p:nvPr>
            <p:ph type="title"/>
          </p:nvPr>
        </p:nvSpPr>
        <p:spPr/>
        <p:txBody>
          <a:bodyPr/>
          <a:lstStyle/>
          <a:p>
            <a:r>
              <a:rPr lang="en-US" dirty="0" err="1"/>
              <a:t>Normalised</a:t>
            </a:r>
            <a:r>
              <a:rPr lang="en-US" dirty="0"/>
              <a:t> expression values</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48</a:t>
            </a:fld>
            <a:endParaRPr lang="de-DE"/>
          </a:p>
        </p:txBody>
      </p:sp>
      <p:grpSp>
        <p:nvGrpSpPr>
          <p:cNvPr id="3" name="Group 2"/>
          <p:cNvGrpSpPr/>
          <p:nvPr/>
        </p:nvGrpSpPr>
        <p:grpSpPr>
          <a:xfrm>
            <a:off x="1828800" y="2824151"/>
            <a:ext cx="5430000" cy="1256825"/>
            <a:chOff x="1828800" y="2172175"/>
            <a:chExt cx="5430000" cy="1256825"/>
          </a:xfrm>
        </p:grpSpPr>
        <p:sp>
          <p:nvSpPr>
            <p:cNvPr id="16" name="Rectangle 15"/>
            <p:cNvSpPr/>
            <p:nvPr/>
          </p:nvSpPr>
          <p:spPr bwMode="auto">
            <a:xfrm>
              <a:off x="1828800" y="2971800"/>
              <a:ext cx="3240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Gene A</a:t>
              </a:r>
            </a:p>
          </p:txBody>
        </p:sp>
        <p:sp>
          <p:nvSpPr>
            <p:cNvPr id="17" name="Rectangle 16"/>
            <p:cNvSpPr/>
            <p:nvPr/>
          </p:nvSpPr>
          <p:spPr bwMode="auto">
            <a:xfrm>
              <a:off x="5638800" y="2971800"/>
              <a:ext cx="1620000" cy="457200"/>
            </a:xfrm>
            <a:prstGeom prst="rect">
              <a:avLst/>
            </a:prstGeom>
            <a:solidFill>
              <a:schemeClr val="accent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Gene B</a:t>
              </a:r>
            </a:p>
          </p:txBody>
        </p:sp>
        <p:sp>
          <p:nvSpPr>
            <p:cNvPr id="25" name="Rounded Rectangle 24"/>
            <p:cNvSpPr/>
            <p:nvPr/>
          </p:nvSpPr>
          <p:spPr bwMode="auto">
            <a:xfrm>
              <a:off x="182880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2667000" y="24769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21336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30480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2" name="Rounded Rectangle 31"/>
            <p:cNvSpPr/>
            <p:nvPr/>
          </p:nvSpPr>
          <p:spPr bwMode="auto">
            <a:xfrm>
              <a:off x="650388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584163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61722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5" name="Rounded Rectangle 34"/>
            <p:cNvSpPr/>
            <p:nvPr/>
          </p:nvSpPr>
          <p:spPr bwMode="auto">
            <a:xfrm>
              <a:off x="565113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6" name="Rounded Rectangle 35"/>
            <p:cNvSpPr/>
            <p:nvPr/>
          </p:nvSpPr>
          <p:spPr bwMode="auto">
            <a:xfrm>
              <a:off x="4686300" y="25531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7" name="Rounded Rectangle 36"/>
            <p:cNvSpPr/>
            <p:nvPr/>
          </p:nvSpPr>
          <p:spPr bwMode="auto">
            <a:xfrm>
              <a:off x="3657600" y="2324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8" name="Rounded Rectangle 37"/>
            <p:cNvSpPr/>
            <p:nvPr/>
          </p:nvSpPr>
          <p:spPr bwMode="auto">
            <a:xfrm>
              <a:off x="38481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9" name="Rounded Rectangle 38"/>
            <p:cNvSpPr/>
            <p:nvPr/>
          </p:nvSpPr>
          <p:spPr bwMode="auto">
            <a:xfrm>
              <a:off x="419100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0" name="Rounded Rectangle 39"/>
            <p:cNvSpPr/>
            <p:nvPr/>
          </p:nvSpPr>
          <p:spPr bwMode="auto">
            <a:xfrm>
              <a:off x="3238500" y="21721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1" name="Rounded Rectangle 40"/>
            <p:cNvSpPr/>
            <p:nvPr/>
          </p:nvSpPr>
          <p:spPr bwMode="auto">
            <a:xfrm>
              <a:off x="67818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2" name="Rounded Rectangle 41"/>
            <p:cNvSpPr/>
            <p:nvPr/>
          </p:nvSpPr>
          <p:spPr bwMode="auto">
            <a:xfrm>
              <a:off x="2438400" y="21721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graphicFrame>
        <p:nvGraphicFramePr>
          <p:cNvPr id="45" name="Table 44"/>
          <p:cNvGraphicFramePr>
            <a:graphicFrameLocks noGrp="1"/>
          </p:cNvGraphicFramePr>
          <p:nvPr>
            <p:extLst/>
          </p:nvPr>
        </p:nvGraphicFramePr>
        <p:xfrm>
          <a:off x="1143000" y="5071576"/>
          <a:ext cx="6477000" cy="1381760"/>
        </p:xfrm>
        <a:graphic>
          <a:graphicData uri="http://schemas.openxmlformats.org/drawingml/2006/table">
            <a:tbl>
              <a:tblPr firstRow="1" bandRow="1">
                <a:tableStyleId>{EB344D84-9AFB-497E-A393-DC336BA19D2E}</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pPr algn="ctr"/>
                      <a:r>
                        <a:rPr lang="en-US" b="1" dirty="0">
                          <a:solidFill>
                            <a:schemeClr val="tx1"/>
                          </a:solidFill>
                        </a:rPr>
                        <a:t>Gene</a:t>
                      </a:r>
                    </a:p>
                  </a:txBody>
                  <a:tcPr anchor="ctr"/>
                </a:tc>
                <a:tc>
                  <a:txBody>
                    <a:bodyPr/>
                    <a:lstStyle/>
                    <a:p>
                      <a:pPr algn="ctr"/>
                      <a:r>
                        <a:rPr lang="en-US" b="1" dirty="0">
                          <a:solidFill>
                            <a:schemeClr val="tx1"/>
                          </a:solidFill>
                        </a:rPr>
                        <a:t>Raw reads</a:t>
                      </a:r>
                    </a:p>
                  </a:txBody>
                  <a:tcPr anchor="ctr"/>
                </a:tc>
                <a:tc>
                  <a:txBody>
                    <a:bodyPr/>
                    <a:lstStyle/>
                    <a:p>
                      <a:pPr algn="ctr"/>
                      <a:r>
                        <a:rPr lang="en-US" b="1" dirty="0">
                          <a:solidFill>
                            <a:schemeClr val="tx1"/>
                          </a:solidFill>
                        </a:rPr>
                        <a:t>Length</a:t>
                      </a:r>
                    </a:p>
                  </a:txBody>
                  <a:tcPr anchor="ctr"/>
                </a:tc>
                <a:tc>
                  <a:txBody>
                    <a:bodyPr/>
                    <a:lstStyle/>
                    <a:p>
                      <a:pPr algn="ctr"/>
                      <a:r>
                        <a:rPr lang="en-US" b="1" dirty="0" err="1">
                          <a:solidFill>
                            <a:schemeClr val="tx1"/>
                          </a:solidFill>
                        </a:rPr>
                        <a:t>Normalised</a:t>
                      </a:r>
                      <a:r>
                        <a:rPr lang="en-US" b="1" dirty="0">
                          <a:solidFill>
                            <a:schemeClr val="tx1"/>
                          </a:solidFill>
                        </a:rPr>
                        <a:t> Reads</a:t>
                      </a:r>
                    </a:p>
                  </a:txBody>
                  <a:tcPr anchor="ctr"/>
                </a:tc>
                <a:extLst>
                  <a:ext uri="{0D108BD9-81ED-4DB2-BD59-A6C34878D82A}">
                    <a16:rowId xmlns:a16="http://schemas.microsoft.com/office/drawing/2014/main" val="10000"/>
                  </a:ext>
                </a:extLst>
              </a:tr>
              <a:tr h="370840">
                <a:tc>
                  <a:txBody>
                    <a:bodyPr/>
                    <a:lstStyle/>
                    <a:p>
                      <a:pPr algn="ctr"/>
                      <a:r>
                        <a:rPr lang="en-US" b="1" dirty="0">
                          <a:solidFill>
                            <a:schemeClr val="tx1"/>
                          </a:solidFill>
                        </a:rPr>
                        <a:t>A</a:t>
                      </a:r>
                    </a:p>
                  </a:txBody>
                  <a:tcPr anchor="ctr"/>
                </a:tc>
                <a:tc>
                  <a:txBody>
                    <a:bodyPr/>
                    <a:lstStyle/>
                    <a:p>
                      <a:pPr algn="ctr"/>
                      <a:r>
                        <a:rPr lang="en-US" b="0" dirty="0">
                          <a:solidFill>
                            <a:schemeClr val="tx1"/>
                          </a:solidFill>
                        </a:rPr>
                        <a:t>10</a:t>
                      </a:r>
                    </a:p>
                  </a:txBody>
                  <a:tcPr anchor="ctr"/>
                </a:tc>
                <a:tc>
                  <a:txBody>
                    <a:bodyPr/>
                    <a:lstStyle/>
                    <a:p>
                      <a:pPr algn="ctr"/>
                      <a:r>
                        <a:rPr lang="en-US" b="0" dirty="0">
                          <a:solidFill>
                            <a:schemeClr val="tx1"/>
                          </a:solidFill>
                        </a:rPr>
                        <a:t>2</a:t>
                      </a:r>
                    </a:p>
                  </a:txBody>
                  <a:tcPr anchor="ctr"/>
                </a:tc>
                <a:tc>
                  <a:txBody>
                    <a:bodyPr/>
                    <a:lstStyle/>
                    <a:p>
                      <a:pPr algn="ctr"/>
                      <a:r>
                        <a:rPr lang="en-US" b="0" dirty="0">
                          <a:solidFill>
                            <a:schemeClr val="tx1"/>
                          </a:solidFill>
                        </a:rPr>
                        <a:t>5</a:t>
                      </a:r>
                    </a:p>
                  </a:txBody>
                  <a:tcPr anchor="ctr"/>
                </a:tc>
                <a:extLst>
                  <a:ext uri="{0D108BD9-81ED-4DB2-BD59-A6C34878D82A}">
                    <a16:rowId xmlns:a16="http://schemas.microsoft.com/office/drawing/2014/main" val="10001"/>
                  </a:ext>
                </a:extLst>
              </a:tr>
              <a:tr h="370840">
                <a:tc>
                  <a:txBody>
                    <a:bodyPr/>
                    <a:lstStyle/>
                    <a:p>
                      <a:pPr algn="ctr"/>
                      <a:r>
                        <a:rPr lang="en-US" b="1" dirty="0">
                          <a:solidFill>
                            <a:schemeClr val="tx1"/>
                          </a:solidFill>
                        </a:rPr>
                        <a:t>B</a:t>
                      </a:r>
                    </a:p>
                  </a:txBody>
                  <a:tcPr anchor="ctr"/>
                </a:tc>
                <a:tc>
                  <a:txBody>
                    <a:bodyPr/>
                    <a:lstStyle/>
                    <a:p>
                      <a:pPr algn="ctr"/>
                      <a:r>
                        <a:rPr lang="en-US" b="0" dirty="0">
                          <a:solidFill>
                            <a:schemeClr val="tx1"/>
                          </a:solidFill>
                        </a:rPr>
                        <a:t>5</a:t>
                      </a:r>
                    </a:p>
                  </a:txBody>
                  <a:tcPr anchor="ctr"/>
                </a:tc>
                <a:tc>
                  <a:txBody>
                    <a:bodyPr/>
                    <a:lstStyle/>
                    <a:p>
                      <a:pPr algn="ctr"/>
                      <a:r>
                        <a:rPr lang="en-US" b="0" dirty="0">
                          <a:solidFill>
                            <a:schemeClr val="tx1"/>
                          </a:solidFill>
                        </a:rPr>
                        <a:t>1</a:t>
                      </a:r>
                    </a:p>
                  </a:txBody>
                  <a:tcPr anchor="ctr"/>
                </a:tc>
                <a:tc>
                  <a:txBody>
                    <a:bodyPr/>
                    <a:lstStyle/>
                    <a:p>
                      <a:pPr algn="ctr"/>
                      <a:r>
                        <a:rPr lang="en-US" b="0" dirty="0">
                          <a:solidFill>
                            <a:schemeClr val="tx1"/>
                          </a:solidFill>
                        </a:rPr>
                        <a:t>5</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7739287"/>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495300" y="1706934"/>
            <a:ext cx="8153400" cy="769938"/>
          </a:xfrm>
        </p:spPr>
        <p:txBody>
          <a:bodyPr>
            <a:normAutofit/>
          </a:bodyPr>
          <a:lstStyle/>
          <a:p>
            <a:r>
              <a:rPr lang="en-US" sz="2400" dirty="0">
                <a:solidFill>
                  <a:schemeClr val="tx1"/>
                </a:solidFill>
              </a:rPr>
              <a:t>For total number of mapped reads</a:t>
            </a:r>
            <a:endParaRPr lang="en-US" sz="1600" dirty="0"/>
          </a:p>
        </p:txBody>
      </p:sp>
      <p:sp>
        <p:nvSpPr>
          <p:cNvPr id="10" name="Title 9"/>
          <p:cNvSpPr>
            <a:spLocks noGrp="1"/>
          </p:cNvSpPr>
          <p:nvPr>
            <p:ph type="title"/>
          </p:nvPr>
        </p:nvSpPr>
        <p:spPr/>
        <p:txBody>
          <a:bodyPr/>
          <a:lstStyle/>
          <a:p>
            <a:r>
              <a:rPr lang="en-US" dirty="0" err="1"/>
              <a:t>Normalised</a:t>
            </a:r>
            <a:r>
              <a:rPr lang="en-US" dirty="0"/>
              <a:t> expression values</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49</a:t>
            </a:fld>
            <a:endParaRPr lang="de-DE"/>
          </a:p>
        </p:txBody>
      </p:sp>
      <p:graphicFrame>
        <p:nvGraphicFramePr>
          <p:cNvPr id="37" name="Table 36"/>
          <p:cNvGraphicFramePr>
            <a:graphicFrameLocks noGrp="1"/>
          </p:cNvGraphicFramePr>
          <p:nvPr>
            <p:extLst/>
          </p:nvPr>
        </p:nvGraphicFramePr>
        <p:xfrm>
          <a:off x="3962400" y="3475568"/>
          <a:ext cx="5105400" cy="1656080"/>
        </p:xfrm>
        <a:graphic>
          <a:graphicData uri="http://schemas.openxmlformats.org/drawingml/2006/table">
            <a:tbl>
              <a:tblPr firstRow="1" bandRow="1">
                <a:tableStyleId>{EB344D84-9AFB-497E-A393-DC336BA19D2E}</a:tableStyleId>
              </a:tblPr>
              <a:tblGrid>
                <a:gridCol w="12763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b="1" dirty="0">
                          <a:solidFill>
                            <a:schemeClr val="tx1"/>
                          </a:solidFill>
                        </a:rPr>
                        <a:t>Condition</a:t>
                      </a:r>
                    </a:p>
                  </a:txBody>
                  <a:tcPr anchor="ctr"/>
                </a:tc>
                <a:tc>
                  <a:txBody>
                    <a:bodyPr/>
                    <a:lstStyle/>
                    <a:p>
                      <a:pPr algn="ctr"/>
                      <a:r>
                        <a:rPr lang="en-US" b="1" dirty="0">
                          <a:solidFill>
                            <a:schemeClr val="tx1"/>
                          </a:solidFill>
                        </a:rPr>
                        <a:t>Raw reads</a:t>
                      </a:r>
                    </a:p>
                  </a:txBody>
                  <a:tcPr anchor="ctr"/>
                </a:tc>
                <a:tc>
                  <a:txBody>
                    <a:bodyPr/>
                    <a:lstStyle/>
                    <a:p>
                      <a:pPr algn="ctr"/>
                      <a:r>
                        <a:rPr lang="en-US" b="1" dirty="0">
                          <a:solidFill>
                            <a:schemeClr val="tx1"/>
                          </a:solidFill>
                        </a:rPr>
                        <a:t>Total</a:t>
                      </a:r>
                    </a:p>
                    <a:p>
                      <a:pPr algn="ctr"/>
                      <a:r>
                        <a:rPr lang="en-US" b="1" dirty="0">
                          <a:solidFill>
                            <a:schemeClr val="tx1"/>
                          </a:solidFill>
                        </a:rPr>
                        <a:t>mapped reads</a:t>
                      </a:r>
                    </a:p>
                  </a:txBody>
                  <a:tcPr anchor="ctr"/>
                </a:tc>
                <a:tc>
                  <a:txBody>
                    <a:bodyPr/>
                    <a:lstStyle/>
                    <a:p>
                      <a:pPr algn="ctr"/>
                      <a:r>
                        <a:rPr lang="en-US" b="1" dirty="0" err="1">
                          <a:solidFill>
                            <a:schemeClr val="tx1"/>
                          </a:solidFill>
                        </a:rPr>
                        <a:t>Normalised</a:t>
                      </a:r>
                      <a:r>
                        <a:rPr lang="en-US" b="1" dirty="0">
                          <a:solidFill>
                            <a:schemeClr val="tx1"/>
                          </a:solidFill>
                        </a:rPr>
                        <a:t> Reads</a:t>
                      </a:r>
                    </a:p>
                  </a:txBody>
                  <a:tcPr anchor="ctr"/>
                </a:tc>
                <a:extLst>
                  <a:ext uri="{0D108BD9-81ED-4DB2-BD59-A6C34878D82A}">
                    <a16:rowId xmlns:a16="http://schemas.microsoft.com/office/drawing/2014/main" val="10000"/>
                  </a:ext>
                </a:extLst>
              </a:tr>
              <a:tr h="370840">
                <a:tc>
                  <a:txBody>
                    <a:bodyPr/>
                    <a:lstStyle/>
                    <a:p>
                      <a:pPr algn="ctr"/>
                      <a:r>
                        <a:rPr lang="en-US" b="1" dirty="0" err="1">
                          <a:solidFill>
                            <a:schemeClr val="tx1"/>
                          </a:solidFill>
                        </a:rPr>
                        <a:t>x</a:t>
                      </a:r>
                      <a:endParaRPr lang="en-US" b="1" dirty="0">
                        <a:solidFill>
                          <a:schemeClr val="tx1"/>
                        </a:solidFill>
                      </a:endParaRPr>
                    </a:p>
                  </a:txBody>
                  <a:tcPr anchor="ctr"/>
                </a:tc>
                <a:tc>
                  <a:txBody>
                    <a:bodyPr/>
                    <a:lstStyle/>
                    <a:p>
                      <a:pPr algn="ctr"/>
                      <a:r>
                        <a:rPr lang="en-US" b="0" dirty="0">
                          <a:solidFill>
                            <a:schemeClr val="tx1"/>
                          </a:solidFill>
                        </a:rPr>
                        <a:t>10</a:t>
                      </a:r>
                    </a:p>
                  </a:txBody>
                  <a:tcPr anchor="ctr"/>
                </a:tc>
                <a:tc>
                  <a:txBody>
                    <a:bodyPr/>
                    <a:lstStyle/>
                    <a:p>
                      <a:pPr algn="ctr"/>
                      <a:r>
                        <a:rPr lang="en-US" b="0" dirty="0">
                          <a:solidFill>
                            <a:schemeClr val="tx1"/>
                          </a:solidFill>
                        </a:rPr>
                        <a:t>1000</a:t>
                      </a:r>
                    </a:p>
                  </a:txBody>
                  <a:tcPr anchor="ctr"/>
                </a:tc>
                <a:tc>
                  <a:txBody>
                    <a:bodyPr/>
                    <a:lstStyle/>
                    <a:p>
                      <a:pPr algn="ctr"/>
                      <a:r>
                        <a:rPr lang="en-US" b="0" dirty="0">
                          <a:solidFill>
                            <a:schemeClr val="tx1"/>
                          </a:solidFill>
                        </a:rPr>
                        <a:t>0.01</a:t>
                      </a:r>
                    </a:p>
                  </a:txBody>
                  <a:tcPr anchor="ctr"/>
                </a:tc>
                <a:extLst>
                  <a:ext uri="{0D108BD9-81ED-4DB2-BD59-A6C34878D82A}">
                    <a16:rowId xmlns:a16="http://schemas.microsoft.com/office/drawing/2014/main" val="10001"/>
                  </a:ext>
                </a:extLst>
              </a:tr>
              <a:tr h="370840">
                <a:tc>
                  <a:txBody>
                    <a:bodyPr/>
                    <a:lstStyle/>
                    <a:p>
                      <a:pPr algn="ctr"/>
                      <a:r>
                        <a:rPr lang="en-US" b="1" dirty="0" err="1">
                          <a:solidFill>
                            <a:schemeClr val="tx1"/>
                          </a:solidFill>
                        </a:rPr>
                        <a:t>z</a:t>
                      </a:r>
                      <a:endParaRPr lang="en-US" b="1" dirty="0">
                        <a:solidFill>
                          <a:schemeClr val="tx1"/>
                        </a:solidFill>
                      </a:endParaRPr>
                    </a:p>
                  </a:txBody>
                  <a:tcPr anchor="ctr"/>
                </a:tc>
                <a:tc>
                  <a:txBody>
                    <a:bodyPr/>
                    <a:lstStyle/>
                    <a:p>
                      <a:pPr algn="ctr"/>
                      <a:r>
                        <a:rPr lang="en-US" b="0" dirty="0">
                          <a:solidFill>
                            <a:schemeClr val="tx1"/>
                          </a:solidFill>
                        </a:rPr>
                        <a:t>5</a:t>
                      </a:r>
                    </a:p>
                  </a:txBody>
                  <a:tcPr anchor="ctr"/>
                </a:tc>
                <a:tc>
                  <a:txBody>
                    <a:bodyPr/>
                    <a:lstStyle/>
                    <a:p>
                      <a:pPr algn="ctr"/>
                      <a:r>
                        <a:rPr lang="en-US" b="0" dirty="0">
                          <a:solidFill>
                            <a:schemeClr val="tx1"/>
                          </a:solidFill>
                        </a:rPr>
                        <a:t>500</a:t>
                      </a:r>
                    </a:p>
                  </a:txBody>
                  <a:tcPr anchor="ctr"/>
                </a:tc>
                <a:tc>
                  <a:txBody>
                    <a:bodyPr/>
                    <a:lstStyle/>
                    <a:p>
                      <a:pPr algn="ctr"/>
                      <a:r>
                        <a:rPr lang="en-US" b="0" dirty="0">
                          <a:solidFill>
                            <a:schemeClr val="tx1"/>
                          </a:solidFill>
                        </a:rPr>
                        <a:t>0.01</a:t>
                      </a:r>
                    </a:p>
                  </a:txBody>
                  <a:tcPr anchor="ctr"/>
                </a:tc>
                <a:extLst>
                  <a:ext uri="{0D108BD9-81ED-4DB2-BD59-A6C34878D82A}">
                    <a16:rowId xmlns:a16="http://schemas.microsoft.com/office/drawing/2014/main" val="10002"/>
                  </a:ext>
                </a:extLst>
              </a:tr>
            </a:tbl>
          </a:graphicData>
        </a:graphic>
      </p:graphicFrame>
      <p:grpSp>
        <p:nvGrpSpPr>
          <p:cNvPr id="3" name="Group 2"/>
          <p:cNvGrpSpPr/>
          <p:nvPr/>
        </p:nvGrpSpPr>
        <p:grpSpPr>
          <a:xfrm>
            <a:off x="152400" y="2876128"/>
            <a:ext cx="3733800" cy="3505200"/>
            <a:chOff x="152400" y="2057400"/>
            <a:chExt cx="3733800" cy="3505200"/>
          </a:xfrm>
        </p:grpSpPr>
        <p:sp>
          <p:nvSpPr>
            <p:cNvPr id="16" name="Rectangle 15"/>
            <p:cNvSpPr/>
            <p:nvPr/>
          </p:nvSpPr>
          <p:spPr bwMode="auto">
            <a:xfrm>
              <a:off x="381000" y="2704625"/>
              <a:ext cx="32766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Gene A</a:t>
              </a:r>
            </a:p>
          </p:txBody>
        </p:sp>
        <p:sp>
          <p:nvSpPr>
            <p:cNvPr id="18" name="Rectangle 17"/>
            <p:cNvSpPr/>
            <p:nvPr/>
          </p:nvSpPr>
          <p:spPr bwMode="auto">
            <a:xfrm>
              <a:off x="381000" y="4267200"/>
              <a:ext cx="32766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solidFill>
                    <a:srgbClr val="F2F6EF"/>
                  </a:solidFill>
                  <a:latin typeface="Arial" pitchFamily="-65" charset="0"/>
                  <a:ea typeface="Geneva" pitchFamily="-65" charset="0"/>
                  <a:cs typeface="Geneva" pitchFamily="-65" charset="0"/>
                </a:rPr>
                <a:t>Gene A</a:t>
              </a:r>
            </a:p>
          </p:txBody>
        </p:sp>
        <p:cxnSp>
          <p:nvCxnSpPr>
            <p:cNvPr id="21" name="Straight Connector 20"/>
            <p:cNvCxnSpPr/>
            <p:nvPr/>
          </p:nvCxnSpPr>
          <p:spPr bwMode="auto">
            <a:xfrm>
              <a:off x="152400" y="3654623"/>
              <a:ext cx="3733800" cy="1588"/>
            </a:xfrm>
            <a:prstGeom prst="line">
              <a:avLst/>
            </a:prstGeom>
            <a:solidFill>
              <a:schemeClr val="accent1"/>
            </a:solidFill>
            <a:ln w="22225" cap="flat" cmpd="sng" algn="ctr">
              <a:solidFill>
                <a:schemeClr val="tx1">
                  <a:lumMod val="75000"/>
                  <a:lumOff val="25000"/>
                </a:schemeClr>
              </a:solidFill>
              <a:prstDash val="sysDash"/>
              <a:round/>
              <a:headEnd type="none" w="med" len="med"/>
              <a:tailEnd type="none" w="med" len="med"/>
            </a:ln>
            <a:effectLst/>
          </p:spPr>
        </p:cxnSp>
        <p:sp>
          <p:nvSpPr>
            <p:cNvPr id="23" name="TextBox 22"/>
            <p:cNvSpPr txBox="1"/>
            <p:nvPr/>
          </p:nvSpPr>
          <p:spPr>
            <a:xfrm>
              <a:off x="152400" y="3197423"/>
              <a:ext cx="1143000" cy="307777"/>
            </a:xfrm>
            <a:prstGeom prst="rect">
              <a:avLst/>
            </a:prstGeom>
            <a:noFill/>
          </p:spPr>
          <p:txBody>
            <a:bodyPr wrap="square" rtlCol="0" anchor="ctr">
              <a:spAutoFit/>
            </a:bodyPr>
            <a:lstStyle/>
            <a:p>
              <a:pPr algn="ctr"/>
              <a:r>
                <a:rPr lang="en-US" sz="1400" dirty="0"/>
                <a:t>Condition </a:t>
              </a:r>
              <a:r>
                <a:rPr lang="en-US" sz="1400" dirty="0" err="1"/>
                <a:t>x</a:t>
              </a:r>
              <a:endParaRPr lang="en-US" sz="1400" dirty="0"/>
            </a:p>
          </p:txBody>
        </p:sp>
        <p:sp>
          <p:nvSpPr>
            <p:cNvPr id="24" name="TextBox 23"/>
            <p:cNvSpPr txBox="1"/>
            <p:nvPr/>
          </p:nvSpPr>
          <p:spPr>
            <a:xfrm>
              <a:off x="152400" y="3807023"/>
              <a:ext cx="1143000" cy="307777"/>
            </a:xfrm>
            <a:prstGeom prst="rect">
              <a:avLst/>
            </a:prstGeom>
            <a:noFill/>
          </p:spPr>
          <p:txBody>
            <a:bodyPr wrap="square" rtlCol="0" anchor="ctr">
              <a:spAutoFit/>
            </a:bodyPr>
            <a:lstStyle/>
            <a:p>
              <a:pPr algn="ctr"/>
              <a:r>
                <a:rPr lang="en-US" sz="1400" dirty="0"/>
                <a:t>Condition </a:t>
              </a:r>
              <a:r>
                <a:rPr lang="en-US" sz="1400" dirty="0" err="1"/>
                <a:t>z</a:t>
              </a:r>
              <a:endParaRPr lang="en-US" sz="1400" dirty="0"/>
            </a:p>
          </p:txBody>
        </p:sp>
        <p:sp>
          <p:nvSpPr>
            <p:cNvPr id="25" name="Rounded Rectangle 24"/>
            <p:cNvSpPr/>
            <p:nvPr/>
          </p:nvSpPr>
          <p:spPr bwMode="auto">
            <a:xfrm>
              <a:off x="381000" y="21336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1066800" y="21336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12954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18288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3048000" y="2057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9" name="Rounded Rectangle 38"/>
            <p:cNvSpPr/>
            <p:nvPr/>
          </p:nvSpPr>
          <p:spPr bwMode="auto">
            <a:xfrm>
              <a:off x="4572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0" name="Rounded Rectangle 39"/>
            <p:cNvSpPr/>
            <p:nvPr/>
          </p:nvSpPr>
          <p:spPr bwMode="auto">
            <a:xfrm>
              <a:off x="1637190" y="2160484"/>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1" name="Rounded Rectangle 40"/>
            <p:cNvSpPr/>
            <p:nvPr/>
          </p:nvSpPr>
          <p:spPr bwMode="auto">
            <a:xfrm>
              <a:off x="2438400" y="2286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2" name="Rounded Rectangle 41"/>
            <p:cNvSpPr/>
            <p:nvPr/>
          </p:nvSpPr>
          <p:spPr bwMode="auto">
            <a:xfrm>
              <a:off x="2133600" y="2057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3" name="Rounded Rectangle 42"/>
            <p:cNvSpPr/>
            <p:nvPr/>
          </p:nvSpPr>
          <p:spPr bwMode="auto">
            <a:xfrm>
              <a:off x="29718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4" name="Rounded Rectangle 43"/>
            <p:cNvSpPr/>
            <p:nvPr/>
          </p:nvSpPr>
          <p:spPr bwMode="auto">
            <a:xfrm>
              <a:off x="990600" y="54102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5" name="Rounded Rectangle 44"/>
            <p:cNvSpPr/>
            <p:nvPr/>
          </p:nvSpPr>
          <p:spPr bwMode="auto">
            <a:xfrm>
              <a:off x="3124200" y="4953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6" name="Rounded Rectangle 45"/>
            <p:cNvSpPr/>
            <p:nvPr/>
          </p:nvSpPr>
          <p:spPr bwMode="auto">
            <a:xfrm>
              <a:off x="457200" y="4953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7" name="Rounded Rectangle 46"/>
            <p:cNvSpPr/>
            <p:nvPr/>
          </p:nvSpPr>
          <p:spPr bwMode="auto">
            <a:xfrm>
              <a:off x="1522890" y="4953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8" name="Rounded Rectangle 47"/>
            <p:cNvSpPr/>
            <p:nvPr/>
          </p:nvSpPr>
          <p:spPr bwMode="auto">
            <a:xfrm>
              <a:off x="2324100" y="54102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spTree>
    <p:extLst>
      <p:ext uri="{BB962C8B-B14F-4D97-AF65-F5344CB8AC3E}">
        <p14:creationId xmlns:p14="http://schemas.microsoft.com/office/powerpoint/2010/main" val="424941290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the right experiment</a:t>
            </a:r>
          </a:p>
        </p:txBody>
      </p:sp>
      <p:sp>
        <p:nvSpPr>
          <p:cNvPr id="6" name="Slide Number Placeholder 5"/>
          <p:cNvSpPr>
            <a:spLocks noGrp="1"/>
          </p:cNvSpPr>
          <p:nvPr>
            <p:ph type="sldNum" sz="quarter" idx="12"/>
          </p:nvPr>
        </p:nvSpPr>
        <p:spPr/>
        <p:txBody>
          <a:bodyPr>
            <a:normAutofit fontScale="85000" lnSpcReduction="20000"/>
          </a:bodyPr>
          <a:lstStyle/>
          <a:p>
            <a:fld id="{725E0E4C-38C6-8F45-A553-706A13715AC6}" type="slidenum">
              <a:rPr lang="de-DE" smtClean="0"/>
              <a:pPr/>
              <a:t>5</a:t>
            </a:fld>
            <a:endParaRPr lang="de-DE"/>
          </a:p>
        </p:txBody>
      </p:sp>
      <p:sp>
        <p:nvSpPr>
          <p:cNvPr id="3" name="Content Placeholder 2"/>
          <p:cNvSpPr>
            <a:spLocks noGrp="1"/>
          </p:cNvSpPr>
          <p:nvPr>
            <p:ph sz="quarter" idx="1"/>
          </p:nvPr>
        </p:nvSpPr>
        <p:spPr>
          <a:xfrm>
            <a:off x="612648" y="1600199"/>
            <a:ext cx="8279832" cy="5013325"/>
          </a:xfrm>
        </p:spPr>
        <p:txBody>
          <a:bodyPr>
            <a:normAutofit/>
          </a:bodyPr>
          <a:lstStyle/>
          <a:p>
            <a:pPr>
              <a:buSzPct val="70000"/>
              <a:buFont typeface="Times New Roman" charset="0"/>
              <a:buBlip>
                <a:blip r:embed="rId2"/>
              </a:buBlip>
            </a:pPr>
            <a:r>
              <a:rPr lang="en-US" sz="3200" dirty="0">
                <a:latin typeface="+mn-lt"/>
              </a:rPr>
              <a:t>The design of the experiment is the first step and it is obviously determinant for all downstream analyses</a:t>
            </a:r>
          </a:p>
          <a:p>
            <a:pPr>
              <a:buSzPct val="70000"/>
            </a:pPr>
            <a:endParaRPr lang="en-US" sz="3200" dirty="0">
              <a:latin typeface="+mn-lt"/>
            </a:endParaRPr>
          </a:p>
          <a:p>
            <a:pPr>
              <a:buSzPct val="70000"/>
              <a:buFont typeface="Times New Roman" charset="0"/>
              <a:buBlip>
                <a:blip r:embed="rId2"/>
              </a:buBlip>
            </a:pPr>
            <a:r>
              <a:rPr lang="en-US" sz="3200" dirty="0">
                <a:latin typeface="+mn-lt"/>
              </a:rPr>
              <a:t>You have to evaluate all the eventualities and limitations of available technologies, designing the experiment according to your goals</a:t>
            </a:r>
          </a:p>
        </p:txBody>
      </p:sp>
    </p:spTree>
    <p:extLst>
      <p:ext uri="{BB962C8B-B14F-4D97-AF65-F5344CB8AC3E}">
        <p14:creationId xmlns:p14="http://schemas.microsoft.com/office/powerpoint/2010/main" val="1922312189"/>
      </p:ext>
    </p:ext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FPKM (Fragment Per </a:t>
            </a:r>
            <a:r>
              <a:rPr lang="en-US" dirty="0" err="1"/>
              <a:t>Kilobase</a:t>
            </a:r>
            <a:r>
              <a:rPr lang="en-US" dirty="0"/>
              <a:t> Million)</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50</a:t>
            </a:fld>
            <a:endParaRPr lang="de-DE"/>
          </a:p>
        </p:txBody>
      </p:sp>
      <p:graphicFrame>
        <p:nvGraphicFramePr>
          <p:cNvPr id="37" name="Table 36"/>
          <p:cNvGraphicFramePr>
            <a:graphicFrameLocks noGrp="1"/>
          </p:cNvGraphicFramePr>
          <p:nvPr>
            <p:extLst/>
          </p:nvPr>
        </p:nvGraphicFramePr>
        <p:xfrm>
          <a:off x="1835696" y="2924944"/>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10</a:t>
                      </a:r>
                    </a:p>
                  </a:txBody>
                  <a:tcPr marL="104584" marR="104584" marT="52292" marB="52292" anchor="ctr"/>
                </a:tc>
                <a:tc>
                  <a:txBody>
                    <a:bodyPr/>
                    <a:lstStyle/>
                    <a:p>
                      <a:pPr algn="ctr"/>
                      <a:r>
                        <a:rPr lang="en-US" sz="2100" b="0" dirty="0">
                          <a:solidFill>
                            <a:schemeClr val="tx1"/>
                          </a:solidFill>
                        </a:rPr>
                        <a:t>12</a:t>
                      </a:r>
                    </a:p>
                  </a:txBody>
                  <a:tcPr marL="104584" marR="104584" marT="52292" marB="52292" anchor="ctr"/>
                </a:tc>
                <a:tc>
                  <a:txBody>
                    <a:bodyPr/>
                    <a:lstStyle/>
                    <a:p>
                      <a:pPr algn="ctr"/>
                      <a:r>
                        <a:rPr lang="en-US" sz="2100" b="0" dirty="0">
                          <a:solidFill>
                            <a:schemeClr val="tx1"/>
                          </a:solidFill>
                        </a:rPr>
                        <a:t>30</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20</a:t>
                      </a:r>
                    </a:p>
                  </a:txBody>
                  <a:tcPr marL="104584" marR="104584" marT="52292" marB="52292" anchor="ctr"/>
                </a:tc>
                <a:tc>
                  <a:txBody>
                    <a:bodyPr/>
                    <a:lstStyle/>
                    <a:p>
                      <a:pPr algn="ctr"/>
                      <a:r>
                        <a:rPr lang="en-US" sz="2100" b="0" dirty="0">
                          <a:solidFill>
                            <a:schemeClr val="tx1"/>
                          </a:solidFill>
                        </a:rPr>
                        <a:t>25</a:t>
                      </a:r>
                    </a:p>
                  </a:txBody>
                  <a:tcPr marL="104584" marR="104584" marT="52292" marB="52292" anchor="ctr"/>
                </a:tc>
                <a:tc>
                  <a:txBody>
                    <a:bodyPr/>
                    <a:lstStyle/>
                    <a:p>
                      <a:pPr algn="ctr"/>
                      <a:r>
                        <a:rPr lang="en-US" sz="2100" b="0" dirty="0">
                          <a:solidFill>
                            <a:schemeClr val="tx1"/>
                          </a:solidFill>
                        </a:rPr>
                        <a:t>60</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1</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 STEP: normalize by depth </a:t>
            </a:r>
          </a:p>
        </p:txBody>
      </p:sp>
    </p:spTree>
    <p:extLst>
      <p:ext uri="{BB962C8B-B14F-4D97-AF65-F5344CB8AC3E}">
        <p14:creationId xmlns:p14="http://schemas.microsoft.com/office/powerpoint/2010/main" val="2526537319"/>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FPKM (RPKM)</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51</a:t>
            </a:fld>
            <a:endParaRPr lang="de-DE"/>
          </a:p>
        </p:txBody>
      </p:sp>
      <p:graphicFrame>
        <p:nvGraphicFramePr>
          <p:cNvPr id="37" name="Table 36"/>
          <p:cNvGraphicFramePr>
            <a:graphicFrameLocks noGrp="1"/>
          </p:cNvGraphicFramePr>
          <p:nvPr>
            <p:extLst/>
          </p:nvPr>
        </p:nvGraphicFramePr>
        <p:xfrm>
          <a:off x="1835696" y="2924944"/>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10</a:t>
                      </a:r>
                    </a:p>
                  </a:txBody>
                  <a:tcPr marL="104584" marR="104584" marT="52292" marB="52292" anchor="ctr"/>
                </a:tc>
                <a:tc>
                  <a:txBody>
                    <a:bodyPr/>
                    <a:lstStyle/>
                    <a:p>
                      <a:pPr algn="ctr"/>
                      <a:r>
                        <a:rPr lang="en-US" sz="2100" b="0" dirty="0">
                          <a:solidFill>
                            <a:schemeClr val="tx1"/>
                          </a:solidFill>
                        </a:rPr>
                        <a:t>12</a:t>
                      </a:r>
                    </a:p>
                  </a:txBody>
                  <a:tcPr marL="104584" marR="104584" marT="52292" marB="52292" anchor="ctr"/>
                </a:tc>
                <a:tc>
                  <a:txBody>
                    <a:bodyPr/>
                    <a:lstStyle/>
                    <a:p>
                      <a:pPr algn="ctr"/>
                      <a:r>
                        <a:rPr lang="en-US" sz="2100" b="0" dirty="0">
                          <a:solidFill>
                            <a:schemeClr val="tx1"/>
                          </a:solidFill>
                        </a:rPr>
                        <a:t>30</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20</a:t>
                      </a:r>
                    </a:p>
                  </a:txBody>
                  <a:tcPr marL="104584" marR="104584" marT="52292" marB="52292" anchor="ctr"/>
                </a:tc>
                <a:tc>
                  <a:txBody>
                    <a:bodyPr/>
                    <a:lstStyle/>
                    <a:p>
                      <a:pPr algn="ctr"/>
                      <a:r>
                        <a:rPr lang="en-US" sz="2100" b="0" dirty="0">
                          <a:solidFill>
                            <a:schemeClr val="tx1"/>
                          </a:solidFill>
                        </a:rPr>
                        <a:t>25</a:t>
                      </a:r>
                    </a:p>
                  </a:txBody>
                  <a:tcPr marL="104584" marR="104584" marT="52292" marB="52292" anchor="ctr"/>
                </a:tc>
                <a:tc>
                  <a:txBody>
                    <a:bodyPr/>
                    <a:lstStyle/>
                    <a:p>
                      <a:pPr algn="ctr"/>
                      <a:r>
                        <a:rPr lang="en-US" sz="2100" b="0" dirty="0">
                          <a:solidFill>
                            <a:schemeClr val="tx1"/>
                          </a:solidFill>
                        </a:rPr>
                        <a:t>60</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1</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 STEP: normalize by depth </a:t>
            </a:r>
          </a:p>
        </p:txBody>
      </p:sp>
      <p:sp>
        <p:nvSpPr>
          <p:cNvPr id="3" name="TextBox 2"/>
          <p:cNvSpPr txBox="1"/>
          <p:nvPr/>
        </p:nvSpPr>
        <p:spPr>
          <a:xfrm>
            <a:off x="2865253" y="5165932"/>
            <a:ext cx="4515059" cy="1446550"/>
          </a:xfrm>
          <a:prstGeom prst="rect">
            <a:avLst/>
          </a:prstGeom>
          <a:noFill/>
        </p:spPr>
        <p:txBody>
          <a:bodyPr wrap="square" rtlCol="0">
            <a:spAutoFit/>
          </a:bodyPr>
          <a:lstStyle/>
          <a:p>
            <a:r>
              <a:rPr lang="en-US" sz="2000" dirty="0"/>
              <a:t>           35              45                  106</a:t>
            </a:r>
          </a:p>
          <a:p>
            <a:endParaRPr lang="en-US" dirty="0"/>
          </a:p>
          <a:p>
            <a:endParaRPr lang="en-US" dirty="0"/>
          </a:p>
          <a:p>
            <a:r>
              <a:rPr lang="en-US" sz="2000" dirty="0"/>
              <a:t>           3.5             4.5                 10.6</a:t>
            </a:r>
          </a:p>
        </p:txBody>
      </p:sp>
      <p:sp>
        <p:nvSpPr>
          <p:cNvPr id="4" name="Rectangle 3"/>
          <p:cNvSpPr/>
          <p:nvPr/>
        </p:nvSpPr>
        <p:spPr>
          <a:xfrm>
            <a:off x="775271" y="5085184"/>
            <a:ext cx="2716609" cy="1569660"/>
          </a:xfrm>
          <a:prstGeom prst="rect">
            <a:avLst/>
          </a:prstGeom>
        </p:spPr>
        <p:txBody>
          <a:bodyPr wrap="none">
            <a:spAutoFit/>
          </a:bodyPr>
          <a:lstStyle/>
          <a:p>
            <a:r>
              <a:rPr lang="en-US" dirty="0">
                <a:solidFill>
                  <a:srgbClr val="FF0000"/>
                </a:solidFill>
              </a:rPr>
              <a:t>Sum all the counts</a:t>
            </a:r>
          </a:p>
          <a:p>
            <a:endParaRPr lang="en-US" dirty="0">
              <a:solidFill>
                <a:srgbClr val="FF0000"/>
              </a:solidFill>
            </a:endParaRPr>
          </a:p>
          <a:p>
            <a:endParaRPr lang="en-US" dirty="0">
              <a:solidFill>
                <a:srgbClr val="FF0000"/>
              </a:solidFill>
            </a:endParaRPr>
          </a:p>
          <a:p>
            <a:r>
              <a:rPr lang="en-US" dirty="0">
                <a:solidFill>
                  <a:srgbClr val="FF0000"/>
                </a:solidFill>
              </a:rPr>
              <a:t>Scale by 1M (10)</a:t>
            </a:r>
          </a:p>
        </p:txBody>
      </p:sp>
    </p:spTree>
    <p:extLst>
      <p:ext uri="{BB962C8B-B14F-4D97-AF65-F5344CB8AC3E}">
        <p14:creationId xmlns:p14="http://schemas.microsoft.com/office/powerpoint/2010/main" val="1073973949"/>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FPKM (RPKM)</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52</a:t>
            </a:fld>
            <a:endParaRPr lang="de-DE"/>
          </a:p>
        </p:txBody>
      </p:sp>
      <p:graphicFrame>
        <p:nvGraphicFramePr>
          <p:cNvPr id="37" name="Table 36"/>
          <p:cNvGraphicFramePr>
            <a:graphicFrameLocks noGrp="1"/>
          </p:cNvGraphicFramePr>
          <p:nvPr>
            <p:extLst/>
          </p:nvPr>
        </p:nvGraphicFramePr>
        <p:xfrm>
          <a:off x="1835696" y="3501008"/>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2.86</a:t>
                      </a:r>
                    </a:p>
                  </a:txBody>
                  <a:tcPr marL="104584" marR="104584" marT="52292" marB="52292" anchor="ctr"/>
                </a:tc>
                <a:tc>
                  <a:txBody>
                    <a:bodyPr/>
                    <a:lstStyle/>
                    <a:p>
                      <a:pPr algn="ctr"/>
                      <a:r>
                        <a:rPr lang="en-US" sz="2100" b="0" dirty="0">
                          <a:solidFill>
                            <a:schemeClr val="tx1"/>
                          </a:solidFill>
                        </a:rPr>
                        <a:t>2.67</a:t>
                      </a:r>
                    </a:p>
                  </a:txBody>
                  <a:tcPr marL="104584" marR="104584" marT="52292" marB="52292" anchor="ctr"/>
                </a:tc>
                <a:tc>
                  <a:txBody>
                    <a:bodyPr/>
                    <a:lstStyle/>
                    <a:p>
                      <a:pPr algn="ctr"/>
                      <a:r>
                        <a:rPr lang="en-US" sz="2100" b="0" dirty="0">
                          <a:solidFill>
                            <a:schemeClr val="tx1"/>
                          </a:solidFill>
                        </a:rPr>
                        <a:t>2.83</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5.71</a:t>
                      </a:r>
                    </a:p>
                  </a:txBody>
                  <a:tcPr marL="104584" marR="104584" marT="52292" marB="52292" anchor="ctr"/>
                </a:tc>
                <a:tc>
                  <a:txBody>
                    <a:bodyPr/>
                    <a:lstStyle/>
                    <a:p>
                      <a:pPr algn="ctr"/>
                      <a:r>
                        <a:rPr lang="en-US" sz="2100" b="0" dirty="0">
                          <a:solidFill>
                            <a:schemeClr val="tx1"/>
                          </a:solidFill>
                        </a:rPr>
                        <a:t>5.56</a:t>
                      </a:r>
                    </a:p>
                  </a:txBody>
                  <a:tcPr marL="104584" marR="104584" marT="52292" marB="52292" anchor="ctr"/>
                </a:tc>
                <a:tc>
                  <a:txBody>
                    <a:bodyPr/>
                    <a:lstStyle/>
                    <a:p>
                      <a:pPr algn="ctr"/>
                      <a:r>
                        <a:rPr lang="en-US" sz="2100" b="0" dirty="0">
                          <a:solidFill>
                            <a:schemeClr val="tx1"/>
                          </a:solidFill>
                        </a:rPr>
                        <a:t>5.66</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1.78</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0.09</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II STEP: divide counts by scaling factor</a:t>
            </a:r>
          </a:p>
        </p:txBody>
      </p:sp>
      <p:sp>
        <p:nvSpPr>
          <p:cNvPr id="3" name="TextBox 2"/>
          <p:cNvSpPr txBox="1"/>
          <p:nvPr/>
        </p:nvSpPr>
        <p:spPr>
          <a:xfrm>
            <a:off x="2829788" y="2659559"/>
            <a:ext cx="4515059" cy="769441"/>
          </a:xfrm>
          <a:prstGeom prst="rect">
            <a:avLst/>
          </a:prstGeom>
          <a:noFill/>
        </p:spPr>
        <p:txBody>
          <a:bodyPr wrap="square" rtlCol="0">
            <a:spAutoFit/>
          </a:bodyPr>
          <a:lstStyle/>
          <a:p>
            <a:endParaRPr lang="en-US" dirty="0"/>
          </a:p>
          <a:p>
            <a:r>
              <a:rPr lang="en-US" sz="2000" dirty="0"/>
              <a:t>           3.5             4.5                 10.6</a:t>
            </a:r>
          </a:p>
        </p:txBody>
      </p:sp>
      <p:sp>
        <p:nvSpPr>
          <p:cNvPr id="4" name="Rectangle 3"/>
          <p:cNvSpPr/>
          <p:nvPr/>
        </p:nvSpPr>
        <p:spPr>
          <a:xfrm>
            <a:off x="403678" y="2996952"/>
            <a:ext cx="2864035" cy="461665"/>
          </a:xfrm>
          <a:prstGeom prst="rect">
            <a:avLst/>
          </a:prstGeom>
        </p:spPr>
        <p:txBody>
          <a:bodyPr wrap="none">
            <a:spAutoFit/>
          </a:bodyPr>
          <a:lstStyle/>
          <a:p>
            <a:r>
              <a:rPr lang="en-US" dirty="0">
                <a:solidFill>
                  <a:srgbClr val="FF0000"/>
                </a:solidFill>
              </a:rPr>
              <a:t>SCALING FACTOR</a:t>
            </a:r>
          </a:p>
        </p:txBody>
      </p:sp>
      <p:sp>
        <p:nvSpPr>
          <p:cNvPr id="8" name="TextBox 7"/>
          <p:cNvSpPr txBox="1"/>
          <p:nvPr/>
        </p:nvSpPr>
        <p:spPr>
          <a:xfrm>
            <a:off x="1806351" y="5949280"/>
            <a:ext cx="5489951" cy="461665"/>
          </a:xfrm>
          <a:prstGeom prst="rect">
            <a:avLst/>
          </a:prstGeom>
          <a:noFill/>
        </p:spPr>
        <p:txBody>
          <a:bodyPr wrap="square" rtlCol="0">
            <a:spAutoFit/>
          </a:bodyPr>
          <a:lstStyle/>
          <a:p>
            <a:r>
              <a:rPr lang="en-US" dirty="0"/>
              <a:t>COUNTS -&gt; FPM </a:t>
            </a:r>
          </a:p>
        </p:txBody>
      </p:sp>
    </p:spTree>
    <p:extLst>
      <p:ext uri="{BB962C8B-B14F-4D97-AF65-F5344CB8AC3E}">
        <p14:creationId xmlns:p14="http://schemas.microsoft.com/office/powerpoint/2010/main" val="3636117693"/>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FPKM (RPKM)</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53</a:t>
            </a:fld>
            <a:endParaRPr lang="de-DE"/>
          </a:p>
        </p:txBody>
      </p:sp>
      <p:graphicFrame>
        <p:nvGraphicFramePr>
          <p:cNvPr id="37" name="Table 36"/>
          <p:cNvGraphicFramePr>
            <a:graphicFrameLocks noGrp="1"/>
          </p:cNvGraphicFramePr>
          <p:nvPr>
            <p:extLst/>
          </p:nvPr>
        </p:nvGraphicFramePr>
        <p:xfrm>
          <a:off x="1835696" y="3501008"/>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1.33</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1.39</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1.78</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0.009</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III STEP: divide counts by length (kb)</a:t>
            </a:r>
          </a:p>
        </p:txBody>
      </p:sp>
      <p:sp>
        <p:nvSpPr>
          <p:cNvPr id="12" name="TextBox 11"/>
          <p:cNvSpPr txBox="1"/>
          <p:nvPr/>
        </p:nvSpPr>
        <p:spPr>
          <a:xfrm>
            <a:off x="1806351" y="5949280"/>
            <a:ext cx="5489951" cy="461665"/>
          </a:xfrm>
          <a:prstGeom prst="rect">
            <a:avLst/>
          </a:prstGeom>
          <a:noFill/>
        </p:spPr>
        <p:txBody>
          <a:bodyPr wrap="square" rtlCol="0">
            <a:spAutoFit/>
          </a:bodyPr>
          <a:lstStyle/>
          <a:p>
            <a:r>
              <a:rPr lang="en-US" dirty="0"/>
              <a:t>FPM -&gt; FPKM </a:t>
            </a:r>
          </a:p>
        </p:txBody>
      </p:sp>
    </p:spTree>
    <p:extLst>
      <p:ext uri="{BB962C8B-B14F-4D97-AF65-F5344CB8AC3E}">
        <p14:creationId xmlns:p14="http://schemas.microsoft.com/office/powerpoint/2010/main" val="1974902701"/>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54</a:t>
            </a:fld>
            <a:endParaRPr lang="de-DE"/>
          </a:p>
        </p:txBody>
      </p:sp>
      <p:graphicFrame>
        <p:nvGraphicFramePr>
          <p:cNvPr id="37" name="Table 36"/>
          <p:cNvGraphicFramePr>
            <a:graphicFrameLocks noGrp="1"/>
          </p:cNvGraphicFramePr>
          <p:nvPr>
            <p:extLst/>
          </p:nvPr>
        </p:nvGraphicFramePr>
        <p:xfrm>
          <a:off x="1835696" y="325009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10</a:t>
                      </a:r>
                    </a:p>
                  </a:txBody>
                  <a:tcPr marL="104584" marR="104584" marT="52292" marB="52292" anchor="ctr"/>
                </a:tc>
                <a:tc>
                  <a:txBody>
                    <a:bodyPr/>
                    <a:lstStyle/>
                    <a:p>
                      <a:pPr algn="ctr"/>
                      <a:r>
                        <a:rPr lang="en-US" sz="2100" b="0" dirty="0">
                          <a:solidFill>
                            <a:schemeClr val="tx1"/>
                          </a:solidFill>
                        </a:rPr>
                        <a:t>12</a:t>
                      </a:r>
                    </a:p>
                  </a:txBody>
                  <a:tcPr marL="104584" marR="104584" marT="52292" marB="52292" anchor="ctr"/>
                </a:tc>
                <a:tc>
                  <a:txBody>
                    <a:bodyPr/>
                    <a:lstStyle/>
                    <a:p>
                      <a:pPr algn="ctr"/>
                      <a:r>
                        <a:rPr lang="en-US" sz="2100" b="0" dirty="0">
                          <a:solidFill>
                            <a:schemeClr val="tx1"/>
                          </a:solidFill>
                        </a:rPr>
                        <a:t>30</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20</a:t>
                      </a:r>
                    </a:p>
                  </a:txBody>
                  <a:tcPr marL="104584" marR="104584" marT="52292" marB="52292" anchor="ctr"/>
                </a:tc>
                <a:tc>
                  <a:txBody>
                    <a:bodyPr/>
                    <a:lstStyle/>
                    <a:p>
                      <a:pPr algn="ctr"/>
                      <a:r>
                        <a:rPr lang="en-US" sz="2100" b="0" dirty="0">
                          <a:solidFill>
                            <a:schemeClr val="tx1"/>
                          </a:solidFill>
                        </a:rPr>
                        <a:t>25</a:t>
                      </a:r>
                    </a:p>
                  </a:txBody>
                  <a:tcPr marL="104584" marR="104584" marT="52292" marB="52292" anchor="ctr"/>
                </a:tc>
                <a:tc>
                  <a:txBody>
                    <a:bodyPr/>
                    <a:lstStyle/>
                    <a:p>
                      <a:pPr algn="ctr"/>
                      <a:r>
                        <a:rPr lang="en-US" sz="2100" b="0" dirty="0">
                          <a:solidFill>
                            <a:schemeClr val="tx1"/>
                          </a:solidFill>
                        </a:rPr>
                        <a:t>60</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1</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661695" y="1700808"/>
            <a:ext cx="8086769" cy="830997"/>
          </a:xfrm>
          <a:prstGeom prst="rect">
            <a:avLst/>
          </a:prstGeom>
          <a:noFill/>
        </p:spPr>
        <p:txBody>
          <a:bodyPr wrap="none" rtlCol="0">
            <a:spAutoFit/>
          </a:bodyPr>
          <a:lstStyle/>
          <a:p>
            <a:r>
              <a:rPr lang="en-US" dirty="0"/>
              <a:t>TPM is similar to FPKM and RPKM but it is calculated in a </a:t>
            </a:r>
          </a:p>
          <a:p>
            <a:r>
              <a:rPr lang="en-US" dirty="0"/>
              <a:t>different order</a:t>
            </a:r>
          </a:p>
        </p:txBody>
      </p:sp>
    </p:spTree>
    <p:extLst>
      <p:ext uri="{BB962C8B-B14F-4D97-AF65-F5344CB8AC3E}">
        <p14:creationId xmlns:p14="http://schemas.microsoft.com/office/powerpoint/2010/main" val="1587520058"/>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55</a:t>
            </a:fld>
            <a:endParaRPr lang="de-DE"/>
          </a:p>
        </p:txBody>
      </p:sp>
      <p:sp>
        <p:nvSpPr>
          <p:cNvPr id="2" name="TextBox 1"/>
          <p:cNvSpPr txBox="1"/>
          <p:nvPr/>
        </p:nvSpPr>
        <p:spPr>
          <a:xfrm>
            <a:off x="661695" y="1700808"/>
            <a:ext cx="4769605" cy="461665"/>
          </a:xfrm>
          <a:prstGeom prst="rect">
            <a:avLst/>
          </a:prstGeom>
          <a:noFill/>
        </p:spPr>
        <p:txBody>
          <a:bodyPr wrap="none" rtlCol="0">
            <a:spAutoFit/>
          </a:bodyPr>
          <a:lstStyle/>
          <a:p>
            <a:r>
              <a:rPr lang="en-US" dirty="0"/>
              <a:t>I STEP: normalize by gene length</a:t>
            </a:r>
          </a:p>
        </p:txBody>
      </p:sp>
      <p:graphicFrame>
        <p:nvGraphicFramePr>
          <p:cNvPr id="6" name="Table 5"/>
          <p:cNvGraphicFramePr>
            <a:graphicFrameLocks noGrp="1"/>
          </p:cNvGraphicFramePr>
          <p:nvPr>
            <p:extLst/>
          </p:nvPr>
        </p:nvGraphicFramePr>
        <p:xfrm>
          <a:off x="1475656" y="289005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6.25</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0.1</a:t>
                      </a:r>
                    </a:p>
                  </a:txBody>
                  <a:tcPr marL="104584" marR="104584" marT="52292" marB="52292" anchor="ctr"/>
                </a:tc>
                <a:extLst>
                  <a:ext uri="{0D108BD9-81ED-4DB2-BD59-A6C34878D82A}">
                    <a16:rowId xmlns:a16="http://schemas.microsoft.com/office/drawing/2014/main" val="10004"/>
                  </a:ext>
                </a:extLst>
              </a:tr>
            </a:tbl>
          </a:graphicData>
        </a:graphic>
      </p:graphicFrame>
      <p:sp>
        <p:nvSpPr>
          <p:cNvPr id="7" name="TextBox 6"/>
          <p:cNvSpPr txBox="1"/>
          <p:nvPr/>
        </p:nvSpPr>
        <p:spPr>
          <a:xfrm>
            <a:off x="1806351" y="5949280"/>
            <a:ext cx="5489951" cy="461665"/>
          </a:xfrm>
          <a:prstGeom prst="rect">
            <a:avLst/>
          </a:prstGeom>
          <a:noFill/>
        </p:spPr>
        <p:txBody>
          <a:bodyPr wrap="square" rtlCol="0">
            <a:spAutoFit/>
          </a:bodyPr>
          <a:lstStyle/>
          <a:p>
            <a:r>
              <a:rPr lang="en-US" dirty="0"/>
              <a:t>COUNTS -&gt; FPK </a:t>
            </a:r>
          </a:p>
        </p:txBody>
      </p:sp>
    </p:spTree>
    <p:extLst>
      <p:ext uri="{BB962C8B-B14F-4D97-AF65-F5344CB8AC3E}">
        <p14:creationId xmlns:p14="http://schemas.microsoft.com/office/powerpoint/2010/main" val="1284158560"/>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56</a:t>
            </a:fld>
            <a:endParaRPr lang="de-DE"/>
          </a:p>
        </p:txBody>
      </p:sp>
      <p:sp>
        <p:nvSpPr>
          <p:cNvPr id="2" name="TextBox 1"/>
          <p:cNvSpPr txBox="1"/>
          <p:nvPr/>
        </p:nvSpPr>
        <p:spPr>
          <a:xfrm>
            <a:off x="661695" y="1700808"/>
            <a:ext cx="5676404" cy="461665"/>
          </a:xfrm>
          <a:prstGeom prst="rect">
            <a:avLst/>
          </a:prstGeom>
          <a:noFill/>
        </p:spPr>
        <p:txBody>
          <a:bodyPr wrap="none" rtlCol="0">
            <a:spAutoFit/>
          </a:bodyPr>
          <a:lstStyle/>
          <a:p>
            <a:r>
              <a:rPr lang="en-US" dirty="0"/>
              <a:t>II STEP: normalize by sequencing depth</a:t>
            </a:r>
          </a:p>
        </p:txBody>
      </p:sp>
      <p:graphicFrame>
        <p:nvGraphicFramePr>
          <p:cNvPr id="6" name="Table 5"/>
          <p:cNvGraphicFramePr>
            <a:graphicFrameLocks noGrp="1"/>
          </p:cNvGraphicFramePr>
          <p:nvPr>
            <p:extLst/>
          </p:nvPr>
        </p:nvGraphicFramePr>
        <p:xfrm>
          <a:off x="1475656" y="289005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6.25</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0.1</a:t>
                      </a:r>
                    </a:p>
                  </a:txBody>
                  <a:tcPr marL="104584" marR="104584" marT="52292" marB="52292" anchor="ctr"/>
                </a:tc>
                <a:extLst>
                  <a:ext uri="{0D108BD9-81ED-4DB2-BD59-A6C34878D82A}">
                    <a16:rowId xmlns:a16="http://schemas.microsoft.com/office/drawing/2014/main" val="10004"/>
                  </a:ext>
                </a:extLst>
              </a:tr>
            </a:tbl>
          </a:graphicData>
        </a:graphic>
      </p:graphicFrame>
      <p:sp>
        <p:nvSpPr>
          <p:cNvPr id="8" name="Rectangle 7"/>
          <p:cNvSpPr/>
          <p:nvPr/>
        </p:nvSpPr>
        <p:spPr>
          <a:xfrm>
            <a:off x="395536" y="5085184"/>
            <a:ext cx="2596534" cy="1938992"/>
          </a:xfrm>
          <a:prstGeom prst="rect">
            <a:avLst/>
          </a:prstGeom>
        </p:spPr>
        <p:txBody>
          <a:bodyPr wrap="none">
            <a:spAutoFit/>
          </a:bodyPr>
          <a:lstStyle/>
          <a:p>
            <a:r>
              <a:rPr lang="en-US" dirty="0">
                <a:solidFill>
                  <a:srgbClr val="FF0000"/>
                </a:solidFill>
              </a:rPr>
              <a:t>Sum all the FPKs</a:t>
            </a:r>
          </a:p>
          <a:p>
            <a:endParaRPr lang="en-US" dirty="0">
              <a:solidFill>
                <a:srgbClr val="FF0000"/>
              </a:solidFill>
            </a:endParaRPr>
          </a:p>
          <a:p>
            <a:endParaRPr lang="en-US" dirty="0">
              <a:solidFill>
                <a:srgbClr val="FF0000"/>
              </a:solidFill>
            </a:endParaRPr>
          </a:p>
          <a:p>
            <a:r>
              <a:rPr lang="en-US" dirty="0">
                <a:solidFill>
                  <a:srgbClr val="FF0000"/>
                </a:solidFill>
              </a:rPr>
              <a:t>Scale by 1M (10)</a:t>
            </a:r>
          </a:p>
          <a:p>
            <a:endParaRPr lang="en-US" dirty="0">
              <a:solidFill>
                <a:srgbClr val="FF0000"/>
              </a:solidFill>
            </a:endParaRPr>
          </a:p>
        </p:txBody>
      </p:sp>
      <p:sp>
        <p:nvSpPr>
          <p:cNvPr id="11" name="TextBox 10"/>
          <p:cNvSpPr txBox="1"/>
          <p:nvPr/>
        </p:nvSpPr>
        <p:spPr>
          <a:xfrm>
            <a:off x="2505213" y="5085184"/>
            <a:ext cx="4515059" cy="1323439"/>
          </a:xfrm>
          <a:prstGeom prst="rect">
            <a:avLst/>
          </a:prstGeom>
          <a:noFill/>
        </p:spPr>
        <p:txBody>
          <a:bodyPr wrap="square" rtlCol="0">
            <a:spAutoFit/>
          </a:bodyPr>
          <a:lstStyle/>
          <a:p>
            <a:r>
              <a:rPr lang="en-US" sz="2000" dirty="0"/>
              <a:t>           15              20.25             45.1</a:t>
            </a:r>
          </a:p>
          <a:p>
            <a:endParaRPr lang="en-US" sz="2000" dirty="0"/>
          </a:p>
          <a:p>
            <a:endParaRPr lang="en-US" sz="2000" dirty="0"/>
          </a:p>
          <a:p>
            <a:r>
              <a:rPr lang="en-US" sz="2000" dirty="0"/>
              <a:t>           1.5             2.025              4.51</a:t>
            </a:r>
            <a:endParaRPr lang="en-US" dirty="0"/>
          </a:p>
        </p:txBody>
      </p:sp>
    </p:spTree>
    <p:extLst>
      <p:ext uri="{BB962C8B-B14F-4D97-AF65-F5344CB8AC3E}">
        <p14:creationId xmlns:p14="http://schemas.microsoft.com/office/powerpoint/2010/main" val="1356970732"/>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57</a:t>
            </a:fld>
            <a:endParaRPr lang="de-DE"/>
          </a:p>
        </p:txBody>
      </p:sp>
      <p:sp>
        <p:nvSpPr>
          <p:cNvPr id="2" name="TextBox 1"/>
          <p:cNvSpPr txBox="1"/>
          <p:nvPr/>
        </p:nvSpPr>
        <p:spPr>
          <a:xfrm>
            <a:off x="661695" y="1700808"/>
            <a:ext cx="5676404" cy="461665"/>
          </a:xfrm>
          <a:prstGeom prst="rect">
            <a:avLst/>
          </a:prstGeom>
          <a:noFill/>
        </p:spPr>
        <p:txBody>
          <a:bodyPr wrap="none" rtlCol="0">
            <a:spAutoFit/>
          </a:bodyPr>
          <a:lstStyle/>
          <a:p>
            <a:r>
              <a:rPr lang="en-US" dirty="0"/>
              <a:t>II STEP: normalize by sequencing depth</a:t>
            </a:r>
          </a:p>
        </p:txBody>
      </p:sp>
      <p:graphicFrame>
        <p:nvGraphicFramePr>
          <p:cNvPr id="6" name="Table 5"/>
          <p:cNvGraphicFramePr>
            <a:graphicFrameLocks noGrp="1"/>
          </p:cNvGraphicFramePr>
          <p:nvPr>
            <p:extLst/>
          </p:nvPr>
        </p:nvGraphicFramePr>
        <p:xfrm>
          <a:off x="1475656" y="289005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2.96</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3.09</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3.95</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0.02</a:t>
                      </a:r>
                    </a:p>
                  </a:txBody>
                  <a:tcPr marL="104584" marR="104584" marT="52292" marB="52292" anchor="ctr"/>
                </a:tc>
                <a:extLst>
                  <a:ext uri="{0D108BD9-81ED-4DB2-BD59-A6C34878D82A}">
                    <a16:rowId xmlns:a16="http://schemas.microsoft.com/office/drawing/2014/main" val="10004"/>
                  </a:ext>
                </a:extLst>
              </a:tr>
            </a:tbl>
          </a:graphicData>
        </a:graphic>
      </p:graphicFrame>
      <p:sp>
        <p:nvSpPr>
          <p:cNvPr id="12" name="TextBox 11"/>
          <p:cNvSpPr txBox="1"/>
          <p:nvPr/>
        </p:nvSpPr>
        <p:spPr>
          <a:xfrm>
            <a:off x="1806351" y="5949280"/>
            <a:ext cx="5489951" cy="461665"/>
          </a:xfrm>
          <a:prstGeom prst="rect">
            <a:avLst/>
          </a:prstGeom>
          <a:noFill/>
        </p:spPr>
        <p:txBody>
          <a:bodyPr wrap="square" rtlCol="0">
            <a:spAutoFit/>
          </a:bodyPr>
          <a:lstStyle/>
          <a:p>
            <a:r>
              <a:rPr lang="en-US" dirty="0"/>
              <a:t>FPK -&gt; TPM </a:t>
            </a:r>
          </a:p>
        </p:txBody>
      </p:sp>
    </p:spTree>
    <p:extLst>
      <p:ext uri="{BB962C8B-B14F-4D97-AF65-F5344CB8AC3E}">
        <p14:creationId xmlns:p14="http://schemas.microsoft.com/office/powerpoint/2010/main" val="338221746"/>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FPKM VS TPM </a:t>
            </a:r>
          </a:p>
        </p:txBody>
      </p:sp>
      <p:sp>
        <p:nvSpPr>
          <p:cNvPr id="9" name="Slide Number Placeholder 8"/>
          <p:cNvSpPr>
            <a:spLocks noGrp="1"/>
          </p:cNvSpPr>
          <p:nvPr>
            <p:ph type="sldNum" sz="quarter" idx="12"/>
          </p:nvPr>
        </p:nvSpPr>
        <p:spPr/>
        <p:txBody>
          <a:bodyPr>
            <a:normAutofit fontScale="85000" lnSpcReduction="20000"/>
          </a:bodyPr>
          <a:lstStyle/>
          <a:p>
            <a:pPr>
              <a:defRPr/>
            </a:pPr>
            <a:fld id="{052EE2B6-7679-8A44-8E9A-6D5FD3E22633}" type="slidenum">
              <a:rPr lang="de-DE" smtClean="0"/>
              <a:pPr>
                <a:defRPr/>
              </a:pPr>
              <a:t>58</a:t>
            </a:fld>
            <a:endParaRPr lang="de-DE"/>
          </a:p>
        </p:txBody>
      </p:sp>
      <p:graphicFrame>
        <p:nvGraphicFramePr>
          <p:cNvPr id="6" name="Table 5"/>
          <p:cNvGraphicFramePr>
            <a:graphicFrameLocks noGrp="1"/>
          </p:cNvGraphicFramePr>
          <p:nvPr>
            <p:extLst/>
          </p:nvPr>
        </p:nvGraphicFramePr>
        <p:xfrm>
          <a:off x="3285410" y="427158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2.96</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3.09</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3.95</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0.02</a:t>
                      </a:r>
                    </a:p>
                  </a:txBody>
                  <a:tcPr marL="104584" marR="104584" marT="52292" marB="52292"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4250989" y="6453336"/>
            <a:ext cx="4515059" cy="400110"/>
          </a:xfrm>
          <a:prstGeom prst="rect">
            <a:avLst/>
          </a:prstGeom>
          <a:noFill/>
        </p:spPr>
        <p:txBody>
          <a:bodyPr wrap="square" rtlCol="0">
            <a:spAutoFit/>
          </a:bodyPr>
          <a:lstStyle/>
          <a:p>
            <a:r>
              <a:rPr lang="en-US" sz="2000" dirty="0"/>
              <a:t>           10               10                   10</a:t>
            </a:r>
          </a:p>
        </p:txBody>
      </p:sp>
      <p:graphicFrame>
        <p:nvGraphicFramePr>
          <p:cNvPr id="12" name="Table 11"/>
          <p:cNvGraphicFramePr>
            <a:graphicFrameLocks noGrp="1"/>
          </p:cNvGraphicFramePr>
          <p:nvPr>
            <p:extLst/>
          </p:nvPr>
        </p:nvGraphicFramePr>
        <p:xfrm>
          <a:off x="3285410" y="1484784"/>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1.33</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1.39</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1.78</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0.009</a:t>
                      </a:r>
                    </a:p>
                  </a:txBody>
                  <a:tcPr marL="104584" marR="104584" marT="52292" marB="52292" anchor="ctr"/>
                </a:tc>
                <a:extLst>
                  <a:ext uri="{0D108BD9-81ED-4DB2-BD59-A6C34878D82A}">
                    <a16:rowId xmlns:a16="http://schemas.microsoft.com/office/drawing/2014/main" val="10004"/>
                  </a:ext>
                </a:extLst>
              </a:tr>
            </a:tbl>
          </a:graphicData>
        </a:graphic>
      </p:graphicFrame>
      <p:sp>
        <p:nvSpPr>
          <p:cNvPr id="3" name="TextBox 2"/>
          <p:cNvSpPr txBox="1"/>
          <p:nvPr/>
        </p:nvSpPr>
        <p:spPr>
          <a:xfrm>
            <a:off x="1187624" y="2179140"/>
            <a:ext cx="1467093" cy="3416320"/>
          </a:xfrm>
          <a:prstGeom prst="rect">
            <a:avLst/>
          </a:prstGeom>
          <a:noFill/>
        </p:spPr>
        <p:txBody>
          <a:bodyPr wrap="none" rtlCol="0">
            <a:spAutoFit/>
          </a:bodyPr>
          <a:lstStyle/>
          <a:p>
            <a:r>
              <a:rPr lang="en-US" sz="3600" dirty="0"/>
              <a:t>FPKM</a:t>
            </a:r>
          </a:p>
          <a:p>
            <a:endParaRPr lang="en-US" sz="3600" dirty="0"/>
          </a:p>
          <a:p>
            <a:endParaRPr lang="en-US" sz="3600" dirty="0"/>
          </a:p>
          <a:p>
            <a:endParaRPr lang="en-US" sz="3600" dirty="0"/>
          </a:p>
          <a:p>
            <a:endParaRPr lang="en-US" sz="3600" dirty="0"/>
          </a:p>
          <a:p>
            <a:r>
              <a:rPr lang="en-US" sz="3600" dirty="0"/>
              <a:t>TPM</a:t>
            </a:r>
          </a:p>
        </p:txBody>
      </p:sp>
      <p:sp>
        <p:nvSpPr>
          <p:cNvPr id="13" name="TextBox 12"/>
          <p:cNvSpPr txBox="1"/>
          <p:nvPr/>
        </p:nvSpPr>
        <p:spPr>
          <a:xfrm>
            <a:off x="4139952" y="3645024"/>
            <a:ext cx="4515059" cy="400110"/>
          </a:xfrm>
          <a:prstGeom prst="rect">
            <a:avLst/>
          </a:prstGeom>
          <a:noFill/>
        </p:spPr>
        <p:txBody>
          <a:bodyPr wrap="square" rtlCol="0">
            <a:spAutoFit/>
          </a:bodyPr>
          <a:lstStyle/>
          <a:p>
            <a:r>
              <a:rPr lang="en-US" sz="2000" dirty="0"/>
              <a:t>           4.29             4.5		4.25</a:t>
            </a:r>
          </a:p>
        </p:txBody>
      </p:sp>
    </p:spTree>
    <p:extLst>
      <p:ext uri="{BB962C8B-B14F-4D97-AF65-F5344CB8AC3E}">
        <p14:creationId xmlns:p14="http://schemas.microsoft.com/office/powerpoint/2010/main" val="1897660631"/>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Use statistical testing to decide whether an observed difference in read counts is significant.</a:t>
            </a:r>
          </a:p>
          <a:p>
            <a:pPr>
              <a:buNone/>
            </a:pPr>
            <a:endParaRPr lang="en-US" dirty="0"/>
          </a:p>
          <a:p>
            <a:r>
              <a:rPr lang="en-US" dirty="0"/>
              <a:t>Which genes/</a:t>
            </a:r>
            <a:r>
              <a:rPr lang="en-US" dirty="0" err="1"/>
              <a:t>isoforms</a:t>
            </a:r>
            <a:r>
              <a:rPr lang="en-US" dirty="0"/>
              <a:t> are being expressed at different levels in different conditions?</a:t>
            </a:r>
          </a:p>
        </p:txBody>
      </p:sp>
      <p:sp>
        <p:nvSpPr>
          <p:cNvPr id="2" name="Title 1"/>
          <p:cNvSpPr>
            <a:spLocks noGrp="1"/>
          </p:cNvSpPr>
          <p:nvPr>
            <p:ph type="title"/>
          </p:nvPr>
        </p:nvSpPr>
        <p:spPr/>
        <p:txBody>
          <a:bodyPr/>
          <a:lstStyle/>
          <a:p>
            <a:r>
              <a:rPr lang="en-US" dirty="0"/>
              <a:t>Differential Expression Analysis</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59</a:t>
            </a:fld>
            <a:endParaRPr lang="de-DE"/>
          </a:p>
        </p:txBody>
      </p:sp>
    </p:spTree>
    <p:extLst>
      <p:ext uri="{BB962C8B-B14F-4D97-AF65-F5344CB8AC3E}">
        <p14:creationId xmlns:p14="http://schemas.microsoft.com/office/powerpoint/2010/main" val="1816122219"/>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Designing the right experiment</a:t>
            </a:r>
          </a:p>
        </p:txBody>
      </p:sp>
      <p:sp>
        <p:nvSpPr>
          <p:cNvPr id="6" name="Slide Number Placeholder 5"/>
          <p:cNvSpPr>
            <a:spLocks noGrp="1"/>
          </p:cNvSpPr>
          <p:nvPr>
            <p:ph type="sldNum" sz="quarter" idx="12"/>
          </p:nvPr>
        </p:nvSpPr>
        <p:spPr/>
        <p:txBody>
          <a:bodyPr>
            <a:normAutofit fontScale="85000" lnSpcReduction="20000"/>
          </a:bodyPr>
          <a:lstStyle/>
          <a:p>
            <a:fld id="{725E0E4C-38C6-8F45-A553-706A13715AC6}" type="slidenum">
              <a:rPr lang="de-DE" smtClean="0"/>
              <a:pPr/>
              <a:t>6</a:t>
            </a:fld>
            <a:endParaRPr lang="de-DE"/>
          </a:p>
        </p:txBody>
      </p:sp>
      <p:sp>
        <p:nvSpPr>
          <p:cNvPr id="3" name="Content Placeholder 2"/>
          <p:cNvSpPr>
            <a:spLocks noGrp="1"/>
          </p:cNvSpPr>
          <p:nvPr>
            <p:ph sz="quarter" idx="1"/>
          </p:nvPr>
        </p:nvSpPr>
        <p:spPr/>
        <p:txBody>
          <a:bodyPr>
            <a:noAutofit/>
          </a:bodyPr>
          <a:lstStyle/>
          <a:p>
            <a:pPr marL="0" indent="0">
              <a:buNone/>
            </a:pPr>
            <a:r>
              <a:rPr lang="en-US" sz="2400" b="1" dirty="0">
                <a:latin typeface="+mn-lt"/>
              </a:rPr>
              <a:t>COVERAGE: How many reads do we need?</a:t>
            </a:r>
          </a:p>
          <a:p>
            <a:endParaRPr lang="en-US" sz="1100" dirty="0">
              <a:latin typeface="+mn-lt"/>
            </a:endParaRPr>
          </a:p>
          <a:p>
            <a:pPr marL="0" indent="0">
              <a:buNone/>
            </a:pPr>
            <a:r>
              <a:rPr lang="en-US" sz="2400" dirty="0">
                <a:latin typeface="+mn-lt"/>
              </a:rPr>
              <a:t>The coverage is defined as C = ( </a:t>
            </a:r>
            <a:r>
              <a:rPr lang="en-US" sz="2400" dirty="0" err="1">
                <a:latin typeface="+mn-lt"/>
              </a:rPr>
              <a:t>R</a:t>
            </a:r>
            <a:r>
              <a:rPr lang="en-US" sz="2400" baseline="-33000" dirty="0" err="1">
                <a:latin typeface="+mn-lt"/>
              </a:rPr>
              <a:t>length</a:t>
            </a:r>
            <a:r>
              <a:rPr lang="en-US" sz="2400" dirty="0">
                <a:latin typeface="+mn-lt"/>
              </a:rPr>
              <a:t> x  </a:t>
            </a:r>
            <a:r>
              <a:rPr lang="en-US" sz="2400" dirty="0" err="1">
                <a:latin typeface="+mn-lt"/>
              </a:rPr>
              <a:t>R</a:t>
            </a:r>
            <a:r>
              <a:rPr lang="en-US" sz="2400" baseline="-33000" dirty="0" err="1">
                <a:latin typeface="+mn-lt"/>
              </a:rPr>
              <a:t>num</a:t>
            </a:r>
            <a:r>
              <a:rPr lang="en-US" sz="2400" baseline="-33000" dirty="0">
                <a:latin typeface="+mn-lt"/>
              </a:rPr>
              <a:t> </a:t>
            </a:r>
            <a:r>
              <a:rPr lang="en-US" sz="2400" dirty="0">
                <a:latin typeface="+mn-lt"/>
              </a:rPr>
              <a:t>) / </a:t>
            </a:r>
            <a:r>
              <a:rPr lang="en-US" sz="2400" dirty="0" err="1">
                <a:latin typeface="+mn-lt"/>
              </a:rPr>
              <a:t>A</a:t>
            </a:r>
            <a:r>
              <a:rPr lang="en-US" sz="2400" baseline="-33000" dirty="0" err="1">
                <a:latin typeface="+mn-lt"/>
              </a:rPr>
              <a:t>length</a:t>
            </a:r>
            <a:endParaRPr lang="en-US" sz="2400" baseline="-33000" dirty="0">
              <a:latin typeface="+mn-lt"/>
            </a:endParaRPr>
          </a:p>
          <a:p>
            <a:endParaRPr lang="en-US" sz="2400" dirty="0">
              <a:latin typeface="+mn-lt"/>
            </a:endParaRPr>
          </a:p>
          <a:p>
            <a:pPr marL="0" indent="0">
              <a:buNone/>
            </a:pPr>
            <a:r>
              <a:rPr lang="en-US" sz="2400" dirty="0" err="1">
                <a:latin typeface="+mn-lt"/>
              </a:rPr>
              <a:t>R</a:t>
            </a:r>
            <a:r>
              <a:rPr lang="en-US" sz="2400" baseline="-33000" dirty="0" err="1">
                <a:latin typeface="+mn-lt"/>
              </a:rPr>
              <a:t>length</a:t>
            </a:r>
            <a:r>
              <a:rPr lang="en-US" sz="2400" dirty="0">
                <a:latin typeface="+mn-lt"/>
              </a:rPr>
              <a:t> = length in nucleotides of the reads </a:t>
            </a:r>
          </a:p>
          <a:p>
            <a:pPr marL="0" indent="0">
              <a:buNone/>
            </a:pPr>
            <a:r>
              <a:rPr lang="en-US" sz="2400" dirty="0" err="1">
                <a:latin typeface="+mn-lt"/>
              </a:rPr>
              <a:t>R</a:t>
            </a:r>
            <a:r>
              <a:rPr lang="en-US" sz="2400" baseline="-33000" dirty="0" err="1">
                <a:latin typeface="+mn-lt"/>
              </a:rPr>
              <a:t>num</a:t>
            </a:r>
            <a:r>
              <a:rPr lang="en-US" sz="2400" baseline="-33000" dirty="0">
                <a:latin typeface="+mn-lt"/>
              </a:rPr>
              <a:t> </a:t>
            </a:r>
            <a:r>
              <a:rPr lang="en-US" sz="2400" dirty="0">
                <a:latin typeface="+mn-lt"/>
              </a:rPr>
              <a:t>  = number of sequenced reads</a:t>
            </a:r>
          </a:p>
          <a:p>
            <a:pPr marL="0" indent="0">
              <a:buNone/>
            </a:pPr>
            <a:r>
              <a:rPr lang="en-US" sz="2400" dirty="0" err="1">
                <a:latin typeface="+mn-lt"/>
              </a:rPr>
              <a:t>A</a:t>
            </a:r>
            <a:r>
              <a:rPr lang="en-US" sz="2400" baseline="-33000" dirty="0" err="1">
                <a:latin typeface="+mn-lt"/>
              </a:rPr>
              <a:t>length</a:t>
            </a:r>
            <a:r>
              <a:rPr lang="en-US" sz="2400" baseline="-33000" dirty="0">
                <a:latin typeface="+mn-lt"/>
              </a:rPr>
              <a:t> </a:t>
            </a:r>
            <a:r>
              <a:rPr lang="en-US" sz="2400" dirty="0">
                <a:latin typeface="+mn-lt"/>
              </a:rPr>
              <a:t>= number of nucleotides of sequenced subject (genome, 	 </a:t>
            </a:r>
            <a:r>
              <a:rPr lang="en-US" sz="2400" dirty="0" err="1">
                <a:latin typeface="+mn-lt"/>
              </a:rPr>
              <a:t>transcriptome</a:t>
            </a:r>
            <a:r>
              <a:rPr lang="en-US" sz="2400" dirty="0">
                <a:latin typeface="+mn-lt"/>
              </a:rPr>
              <a:t>, </a:t>
            </a:r>
            <a:r>
              <a:rPr lang="en-US" sz="2400" dirty="0" err="1">
                <a:latin typeface="+mn-lt"/>
              </a:rPr>
              <a:t>exome</a:t>
            </a:r>
            <a:r>
              <a:rPr lang="en-US" sz="2400" dirty="0">
                <a:latin typeface="+mn-lt"/>
              </a:rPr>
              <a:t>)</a:t>
            </a:r>
          </a:p>
          <a:p>
            <a:pPr marL="0" indent="0">
              <a:buNone/>
            </a:pPr>
            <a:endParaRPr lang="en-US" sz="1600" dirty="0">
              <a:latin typeface="+mn-lt"/>
            </a:endParaRPr>
          </a:p>
          <a:p>
            <a:pPr marL="0" indent="0">
              <a:buNone/>
            </a:pPr>
            <a:r>
              <a:rPr lang="en-US" sz="2400" dirty="0">
                <a:latin typeface="+mn-lt"/>
              </a:rPr>
              <a:t>The amount of sequencing needed for a given sample is determined by the goals of the experiment and the nature of the RNA sample. </a:t>
            </a:r>
          </a:p>
          <a:p>
            <a:endParaRPr lang="en-US" sz="1600" dirty="0">
              <a:latin typeface="+mn-lt"/>
            </a:endParaRPr>
          </a:p>
          <a:p>
            <a:endParaRPr lang="en-US" sz="1600" dirty="0">
              <a:latin typeface="+mn-lt"/>
            </a:endParaRPr>
          </a:p>
          <a:p>
            <a:endParaRPr lang="en-US" sz="1100" dirty="0">
              <a:latin typeface="+mn-lt"/>
            </a:endParaRPr>
          </a:p>
          <a:p>
            <a:endParaRPr lang="en-US" sz="1100" dirty="0">
              <a:latin typeface="+mn-lt"/>
            </a:endParaRPr>
          </a:p>
          <a:p>
            <a:endParaRPr lang="en-US" sz="1100" dirty="0">
              <a:latin typeface="+mn-lt"/>
            </a:endParaRPr>
          </a:p>
          <a:p>
            <a:pPr marL="0" indent="0">
              <a:buNone/>
            </a:pPr>
            <a:endParaRPr lang="en-US" sz="1100" dirty="0">
              <a:latin typeface="+mn-lt"/>
            </a:endParaRPr>
          </a:p>
          <a:p>
            <a:endParaRPr lang="en-US" sz="1100" dirty="0">
              <a:latin typeface="+mn-lt"/>
            </a:endParaRPr>
          </a:p>
          <a:p>
            <a:endParaRPr lang="en-US" sz="1100" dirty="0">
              <a:latin typeface="+mn-lt"/>
            </a:endParaRPr>
          </a:p>
          <a:p>
            <a:pPr marL="0" indent="0">
              <a:buNone/>
            </a:pPr>
            <a:r>
              <a:rPr lang="en-US" sz="2000" dirty="0">
                <a:latin typeface="+mn-lt"/>
              </a:rPr>
              <a:t>Sims et al. Nature Reviews Genetics 15, 121–132 (2014)</a:t>
            </a:r>
          </a:p>
        </p:txBody>
      </p:sp>
    </p:spTree>
    <p:extLst>
      <p:ext uri="{BB962C8B-B14F-4D97-AF65-F5344CB8AC3E}">
        <p14:creationId xmlns:p14="http://schemas.microsoft.com/office/powerpoint/2010/main" val="1535453637"/>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Expression Tools</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60</a:t>
            </a:fld>
            <a:endParaRPr lang="de-DE"/>
          </a:p>
        </p:txBody>
      </p:sp>
      <p:sp>
        <p:nvSpPr>
          <p:cNvPr id="3" name="Rectangle 2"/>
          <p:cNvSpPr/>
          <p:nvPr/>
        </p:nvSpPr>
        <p:spPr>
          <a:xfrm>
            <a:off x="4479667" y="3198168"/>
            <a:ext cx="184666" cy="461665"/>
          </a:xfrm>
          <a:prstGeom prst="rect">
            <a:avLst/>
          </a:prstGeom>
        </p:spPr>
        <p:txBody>
          <a:bodyPr wrap="none">
            <a:spAutoFit/>
          </a:bodyPr>
          <a:lstStyle/>
          <a:p>
            <a:r>
              <a:rPr lang="en-US" dirty="0"/>
              <a:t> </a:t>
            </a:r>
          </a:p>
        </p:txBody>
      </p:sp>
      <p:sp>
        <p:nvSpPr>
          <p:cNvPr id="4" name="Rectangle 3"/>
          <p:cNvSpPr/>
          <p:nvPr/>
        </p:nvSpPr>
        <p:spPr>
          <a:xfrm>
            <a:off x="4479667" y="3198168"/>
            <a:ext cx="184666" cy="461665"/>
          </a:xfrm>
          <a:prstGeom prst="rect">
            <a:avLst/>
          </a:prstGeom>
        </p:spPr>
        <p:txBody>
          <a:bodyPr wrap="none">
            <a:spAutoFit/>
          </a:bodyPr>
          <a:lstStyle/>
          <a:p>
            <a:r>
              <a:rPr lang="en-US" dirty="0"/>
              <a:t> </a:t>
            </a:r>
          </a:p>
        </p:txBody>
      </p:sp>
      <p:pic>
        <p:nvPicPr>
          <p:cNvPr id="5" name="Picture 4"/>
          <p:cNvPicPr>
            <a:picLocks noChangeAspect="1"/>
          </p:cNvPicPr>
          <p:nvPr/>
        </p:nvPicPr>
        <p:blipFill>
          <a:blip r:embed="rId3"/>
          <a:stretch>
            <a:fillRect/>
          </a:stretch>
        </p:blipFill>
        <p:spPr>
          <a:xfrm>
            <a:off x="251520" y="1772816"/>
            <a:ext cx="7577423" cy="4146483"/>
          </a:xfrm>
          <a:prstGeom prst="rect">
            <a:avLst/>
          </a:prstGeom>
        </p:spPr>
      </p:pic>
      <p:sp>
        <p:nvSpPr>
          <p:cNvPr id="9" name="Rectangle 8"/>
          <p:cNvSpPr/>
          <p:nvPr/>
        </p:nvSpPr>
        <p:spPr>
          <a:xfrm>
            <a:off x="25474" y="6581001"/>
            <a:ext cx="9144000" cy="307777"/>
          </a:xfrm>
          <a:prstGeom prst="rect">
            <a:avLst/>
          </a:prstGeom>
        </p:spPr>
        <p:txBody>
          <a:bodyPr wrap="square">
            <a:spAutoFit/>
          </a:bodyPr>
          <a:lstStyle/>
          <a:p>
            <a:pPr algn="r"/>
            <a:r>
              <a:rPr lang="en-US" sz="1400" dirty="0">
                <a:latin typeface="HelveticaNeueLT Pro 43 LtEx"/>
                <a:cs typeface="HelveticaNeueLT Pro 43 LtEx"/>
              </a:rPr>
              <a:t>Merino, GA., et al. (2017), </a:t>
            </a:r>
            <a:r>
              <a:rPr lang="en-US" sz="1400" dirty="0" err="1">
                <a:latin typeface="HelveticaNeueLT Pro 43 LtEx"/>
                <a:cs typeface="HelveticaNeueLT Pro 43 LtEx"/>
              </a:rPr>
              <a:t>bioRxiv</a:t>
            </a:r>
            <a:endParaRPr lang="en-US" sz="1400" dirty="0">
              <a:latin typeface="HelveticaNeueLT Pro 43 LtEx"/>
              <a:cs typeface="HelveticaNeueLT Pro 43 LtEx"/>
            </a:endParaRPr>
          </a:p>
        </p:txBody>
      </p:sp>
    </p:spTree>
    <p:extLst>
      <p:ext uri="{BB962C8B-B14F-4D97-AF65-F5344CB8AC3E}">
        <p14:creationId xmlns:p14="http://schemas.microsoft.com/office/powerpoint/2010/main" val="2319641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511480" cy="990600"/>
          </a:xfrm>
        </p:spPr>
        <p:txBody>
          <a:bodyPr>
            <a:normAutofit fontScale="90000"/>
          </a:bodyPr>
          <a:lstStyle/>
          <a:p>
            <a:r>
              <a:rPr lang="en-US" dirty="0"/>
              <a:t>Different tools outcome different results</a:t>
            </a:r>
          </a:p>
        </p:txBody>
      </p:sp>
      <p:sp>
        <p:nvSpPr>
          <p:cNvPr id="3" name="Slide Number Placeholder 2"/>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61</a:t>
            </a:fld>
            <a:endParaRPr lang="de-DE"/>
          </a:p>
        </p:txBody>
      </p:sp>
      <p:pic>
        <p:nvPicPr>
          <p:cNvPr id="5" name="Picture 4"/>
          <p:cNvPicPr>
            <a:picLocks noChangeAspect="1"/>
          </p:cNvPicPr>
          <p:nvPr/>
        </p:nvPicPr>
        <p:blipFill>
          <a:blip r:embed="rId2"/>
          <a:stretch>
            <a:fillRect/>
          </a:stretch>
        </p:blipFill>
        <p:spPr>
          <a:xfrm>
            <a:off x="1115616" y="1219200"/>
            <a:ext cx="5472608" cy="4574758"/>
          </a:xfrm>
          <a:prstGeom prst="rect">
            <a:avLst/>
          </a:prstGeom>
        </p:spPr>
      </p:pic>
      <p:sp>
        <p:nvSpPr>
          <p:cNvPr id="8" name="Rectangle 7"/>
          <p:cNvSpPr/>
          <p:nvPr/>
        </p:nvSpPr>
        <p:spPr>
          <a:xfrm>
            <a:off x="25474" y="6581001"/>
            <a:ext cx="9144000" cy="307777"/>
          </a:xfrm>
          <a:prstGeom prst="rect">
            <a:avLst/>
          </a:prstGeom>
        </p:spPr>
        <p:txBody>
          <a:bodyPr wrap="square">
            <a:spAutoFit/>
          </a:bodyPr>
          <a:lstStyle/>
          <a:p>
            <a:pPr algn="r"/>
            <a:r>
              <a:rPr lang="en-US" sz="1400" dirty="0" err="1">
                <a:latin typeface="HelveticaNeueLT Pro 43 LtEx"/>
                <a:cs typeface="HelveticaNeueLT Pro 43 LtEx"/>
              </a:rPr>
              <a:t>Schurch</a:t>
            </a:r>
            <a:r>
              <a:rPr lang="en-US" sz="1400" dirty="0">
                <a:latin typeface="HelveticaNeueLT Pro 43 LtEx"/>
                <a:cs typeface="HelveticaNeueLT Pro 43 LtEx"/>
              </a:rPr>
              <a:t>, NJ., et al. (2016), RNA,</a:t>
            </a:r>
          </a:p>
        </p:txBody>
      </p:sp>
      <p:sp>
        <p:nvSpPr>
          <p:cNvPr id="9" name="Rectangle 8"/>
          <p:cNvSpPr/>
          <p:nvPr/>
        </p:nvSpPr>
        <p:spPr>
          <a:xfrm>
            <a:off x="4067944" y="4293096"/>
            <a:ext cx="576064" cy="122413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43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4F17-397E-9141-8004-67077DDB0799}"/>
              </a:ext>
            </a:extLst>
          </p:cNvPr>
          <p:cNvSpPr>
            <a:spLocks noGrp="1"/>
          </p:cNvSpPr>
          <p:nvPr>
            <p:ph type="title"/>
          </p:nvPr>
        </p:nvSpPr>
        <p:spPr/>
        <p:txBody>
          <a:bodyPr>
            <a:normAutofit/>
          </a:bodyPr>
          <a:lstStyle/>
          <a:p>
            <a:r>
              <a:rPr lang="en-US" dirty="0"/>
              <a:t>Schema of workflows selection</a:t>
            </a:r>
          </a:p>
        </p:txBody>
      </p:sp>
      <p:sp>
        <p:nvSpPr>
          <p:cNvPr id="3" name="Slide Number Placeholder 2">
            <a:extLst>
              <a:ext uri="{FF2B5EF4-FFF2-40B4-BE49-F238E27FC236}">
                <a16:creationId xmlns:a16="http://schemas.microsoft.com/office/drawing/2014/main" id="{69A16875-631A-4348-8DF0-04F2874D16D4}"/>
              </a:ext>
            </a:extLst>
          </p:cNvPr>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62</a:t>
            </a:fld>
            <a:endParaRPr lang="de-DE"/>
          </a:p>
        </p:txBody>
      </p:sp>
      <p:pic>
        <p:nvPicPr>
          <p:cNvPr id="4" name="Picture 3">
            <a:extLst>
              <a:ext uri="{FF2B5EF4-FFF2-40B4-BE49-F238E27FC236}">
                <a16:creationId xmlns:a16="http://schemas.microsoft.com/office/drawing/2014/main" id="{EBD92399-F7C0-4B45-9202-457CA7383B5F}"/>
              </a:ext>
            </a:extLst>
          </p:cNvPr>
          <p:cNvPicPr>
            <a:picLocks noChangeAspect="1"/>
          </p:cNvPicPr>
          <p:nvPr/>
        </p:nvPicPr>
        <p:blipFill rotWithShape="1">
          <a:blip r:embed="rId2"/>
          <a:srcRect l="13209" r="3238"/>
          <a:stretch/>
        </p:blipFill>
        <p:spPr>
          <a:xfrm>
            <a:off x="899592" y="1844824"/>
            <a:ext cx="7336950" cy="4207216"/>
          </a:xfrm>
          <a:prstGeom prst="rect">
            <a:avLst/>
          </a:prstGeom>
        </p:spPr>
      </p:pic>
      <p:sp>
        <p:nvSpPr>
          <p:cNvPr id="5" name="Rectangle 4">
            <a:extLst>
              <a:ext uri="{FF2B5EF4-FFF2-40B4-BE49-F238E27FC236}">
                <a16:creationId xmlns:a16="http://schemas.microsoft.com/office/drawing/2014/main" id="{9C088700-A3B6-534F-854F-9CF08C49815A}"/>
              </a:ext>
            </a:extLst>
          </p:cNvPr>
          <p:cNvSpPr/>
          <p:nvPr/>
        </p:nvSpPr>
        <p:spPr>
          <a:xfrm>
            <a:off x="25474" y="6581001"/>
            <a:ext cx="9144000" cy="307777"/>
          </a:xfrm>
          <a:prstGeom prst="rect">
            <a:avLst/>
          </a:prstGeom>
        </p:spPr>
        <p:txBody>
          <a:bodyPr wrap="square">
            <a:spAutoFit/>
          </a:bodyPr>
          <a:lstStyle/>
          <a:p>
            <a:pPr algn="r"/>
            <a:r>
              <a:rPr lang="en-US" sz="1400" dirty="0">
                <a:latin typeface="HelveticaNeueLT Pro 43 LtEx"/>
                <a:cs typeface="HelveticaNeueLT Pro 43 LtEx"/>
              </a:rPr>
              <a:t>Merino, GA., et al. (2017), </a:t>
            </a:r>
            <a:r>
              <a:rPr lang="en-US" sz="1400" dirty="0" err="1">
                <a:latin typeface="HelveticaNeueLT Pro 43 LtEx"/>
                <a:cs typeface="HelveticaNeueLT Pro 43 LtEx"/>
              </a:rPr>
              <a:t>bioRxiv</a:t>
            </a:r>
            <a:endParaRPr lang="en-US" sz="1400" dirty="0">
              <a:latin typeface="HelveticaNeueLT Pro 43 LtEx"/>
              <a:cs typeface="HelveticaNeueLT Pro 43 LtEx"/>
            </a:endParaRPr>
          </a:p>
        </p:txBody>
      </p:sp>
    </p:spTree>
    <p:extLst>
      <p:ext uri="{BB962C8B-B14F-4D97-AF65-F5344CB8AC3E}">
        <p14:creationId xmlns:p14="http://schemas.microsoft.com/office/powerpoint/2010/main" val="82541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Expression Tools</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63</a:t>
            </a:fld>
            <a:endParaRPr lang="de-DE"/>
          </a:p>
        </p:txBody>
      </p:sp>
      <p:pic>
        <p:nvPicPr>
          <p:cNvPr id="7" name="Picture 6"/>
          <p:cNvPicPr>
            <a:picLocks noChangeAspect="1"/>
          </p:cNvPicPr>
          <p:nvPr/>
        </p:nvPicPr>
        <p:blipFill>
          <a:blip r:embed="rId2"/>
          <a:srcRect l="26907" b="12727"/>
          <a:stretch>
            <a:fillRect/>
          </a:stretch>
        </p:blipFill>
        <p:spPr>
          <a:xfrm>
            <a:off x="507999" y="2590800"/>
            <a:ext cx="8115403" cy="1524000"/>
          </a:xfrm>
          <a:prstGeom prst="rect">
            <a:avLst/>
          </a:prstGeom>
        </p:spPr>
      </p:pic>
      <p:sp>
        <p:nvSpPr>
          <p:cNvPr id="10" name="Rectangle 9"/>
          <p:cNvSpPr/>
          <p:nvPr/>
        </p:nvSpPr>
        <p:spPr>
          <a:xfrm>
            <a:off x="0" y="6581001"/>
            <a:ext cx="9144000" cy="307777"/>
          </a:xfrm>
          <a:prstGeom prst="rect">
            <a:avLst/>
          </a:prstGeom>
        </p:spPr>
        <p:txBody>
          <a:bodyPr wrap="square">
            <a:spAutoFit/>
          </a:bodyPr>
          <a:lstStyle/>
          <a:p>
            <a:pPr algn="r"/>
            <a:r>
              <a:rPr lang="en-US" sz="1400" dirty="0">
                <a:latin typeface="HelveticaNeueLT Pro 43 LtEx"/>
                <a:cs typeface="HelveticaNeueLT Pro 43 LtEx"/>
              </a:rPr>
              <a:t>Garber, M., et al. (2011), Nature Methods, 8(6), 469–477.</a:t>
            </a:r>
          </a:p>
        </p:txBody>
      </p:sp>
    </p:spTree>
    <p:extLst>
      <p:ext uri="{BB962C8B-B14F-4D97-AF65-F5344CB8AC3E}">
        <p14:creationId xmlns:p14="http://schemas.microsoft.com/office/powerpoint/2010/main" val="4164156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pipeline</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64</a:t>
            </a:fld>
            <a:endParaRPr lang="de-DE"/>
          </a:p>
        </p:txBody>
      </p:sp>
      <p:sp>
        <p:nvSpPr>
          <p:cNvPr id="10" name="Rectangle 9"/>
          <p:cNvSpPr/>
          <p:nvPr/>
        </p:nvSpPr>
        <p:spPr>
          <a:xfrm>
            <a:off x="0" y="6581001"/>
            <a:ext cx="9144000" cy="307777"/>
          </a:xfrm>
          <a:prstGeom prst="rect">
            <a:avLst/>
          </a:prstGeom>
        </p:spPr>
        <p:txBody>
          <a:bodyPr wrap="square">
            <a:spAutoFit/>
          </a:bodyPr>
          <a:lstStyle/>
          <a:p>
            <a:pPr algn="r"/>
            <a:r>
              <a:rPr lang="en-US" sz="1400" dirty="0">
                <a:latin typeface="HelveticaNeueLT Pro 43 LtEx"/>
                <a:cs typeface="HelveticaNeueLT Pro 43 LtEx"/>
              </a:rPr>
              <a:t>Anders, S., et al. (2013), Nature protocols, 8, 1765–1786.</a:t>
            </a:r>
          </a:p>
        </p:txBody>
      </p:sp>
      <p:pic>
        <p:nvPicPr>
          <p:cNvPr id="3" name="Picture 2" descr="nprot.2013.099-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15" y="1609738"/>
            <a:ext cx="3815970" cy="4969636"/>
          </a:xfrm>
          <a:prstGeom prst="rect">
            <a:avLst/>
          </a:prstGeom>
        </p:spPr>
      </p:pic>
    </p:spTree>
    <p:extLst>
      <p:ext uri="{BB962C8B-B14F-4D97-AF65-F5344CB8AC3E}">
        <p14:creationId xmlns:p14="http://schemas.microsoft.com/office/powerpoint/2010/main" val="3523791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648544"/>
            <a:ext cx="8153400" cy="4876800"/>
          </a:xfrm>
        </p:spPr>
        <p:txBody>
          <a:bodyPr>
            <a:normAutofit/>
          </a:bodyPr>
          <a:lstStyle/>
          <a:p>
            <a:r>
              <a:rPr lang="en-US" dirty="0"/>
              <a:t>Assumes that the number of reads in sample j that are assigned to gene </a:t>
            </a:r>
            <a:r>
              <a:rPr lang="en-US" dirty="0" err="1"/>
              <a:t>i</a:t>
            </a:r>
            <a:r>
              <a:rPr lang="en-US" dirty="0"/>
              <a:t> can be modeled by a negative binomial (NB) distribution,</a:t>
            </a:r>
          </a:p>
          <a:p>
            <a:pPr algn="ctr">
              <a:buNone/>
            </a:pPr>
            <a:endParaRPr lang="en-US" dirty="0"/>
          </a:p>
          <a:p>
            <a:pPr algn="ctr">
              <a:buNone/>
            </a:pPr>
            <a:r>
              <a:rPr lang="en-US" i="1" dirty="0"/>
              <a:t>K ~NB(</a:t>
            </a:r>
            <a:r>
              <a:rPr lang="en-US" i="1" baseline="-25000" dirty="0" err="1"/>
              <a:t>ij</a:t>
            </a:r>
            <a:r>
              <a:rPr lang="en-US" i="1" dirty="0"/>
              <a:t> ,</a:t>
            </a:r>
            <a:r>
              <a:rPr lang="en-US" i="1" baseline="-25000" dirty="0"/>
              <a:t>ij</a:t>
            </a:r>
            <a:r>
              <a:rPr lang="en-US" i="1" baseline="30000" dirty="0"/>
              <a:t>2</a:t>
            </a:r>
            <a:r>
              <a:rPr lang="en-US" i="1" dirty="0"/>
              <a:t>)</a:t>
            </a:r>
          </a:p>
          <a:p>
            <a:endParaRPr lang="en-US" dirty="0"/>
          </a:p>
          <a:p>
            <a:r>
              <a:rPr lang="en-US" dirty="0"/>
              <a:t>Estimates the variance by taking into account both the coverage within each library ("size factors"), the expression strength under each condition, and the per-gene variance. </a:t>
            </a:r>
          </a:p>
          <a:p>
            <a:endParaRPr lang="en-US" dirty="0"/>
          </a:p>
        </p:txBody>
      </p:sp>
      <p:sp>
        <p:nvSpPr>
          <p:cNvPr id="2" name="Title 1"/>
          <p:cNvSpPr>
            <a:spLocks noGrp="1"/>
          </p:cNvSpPr>
          <p:nvPr>
            <p:ph type="title"/>
          </p:nvPr>
        </p:nvSpPr>
        <p:spPr/>
        <p:txBody>
          <a:bodyPr/>
          <a:lstStyle/>
          <a:p>
            <a:r>
              <a:rPr lang="en-US" dirty="0"/>
              <a:t>Differential gene expression analysis</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65</a:t>
            </a:fld>
            <a:endParaRPr lang="de-DE"/>
          </a:p>
        </p:txBody>
      </p:sp>
    </p:spTree>
    <p:extLst>
      <p:ext uri="{BB962C8B-B14F-4D97-AF65-F5344CB8AC3E}">
        <p14:creationId xmlns:p14="http://schemas.microsoft.com/office/powerpoint/2010/main" val="2774787864"/>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741958"/>
            <a:ext cx="8153400" cy="4351338"/>
          </a:xfrm>
        </p:spPr>
        <p:txBody>
          <a:bodyPr>
            <a:normAutofit fontScale="92500" lnSpcReduction="20000"/>
          </a:bodyPr>
          <a:lstStyle/>
          <a:p>
            <a:r>
              <a:rPr lang="en-US" dirty="0"/>
              <a:t>Size factors</a:t>
            </a:r>
          </a:p>
          <a:p>
            <a:pPr lvl="1"/>
            <a:r>
              <a:rPr lang="en-US" dirty="0"/>
              <a:t>determined by comparing the ratio of gene counts between replicate experiments</a:t>
            </a:r>
          </a:p>
          <a:p>
            <a:endParaRPr lang="en-US" dirty="0"/>
          </a:p>
          <a:p>
            <a:r>
              <a:rPr lang="en-US" dirty="0"/>
              <a:t>Expression strength </a:t>
            </a:r>
          </a:p>
          <a:p>
            <a:pPr lvl="1"/>
            <a:r>
              <a:rPr lang="en-US" dirty="0"/>
              <a:t>determined by the mean counts for a gene for each condition. </a:t>
            </a:r>
          </a:p>
          <a:p>
            <a:pPr lvl="1"/>
            <a:endParaRPr lang="en-US" dirty="0"/>
          </a:p>
          <a:p>
            <a:r>
              <a:rPr lang="en-US" dirty="0"/>
              <a:t>per-gene variance</a:t>
            </a:r>
          </a:p>
          <a:p>
            <a:pPr lvl="1"/>
            <a:r>
              <a:rPr lang="en-US" dirty="0"/>
              <a:t>is assumed to be a function of the mean that is approximated by empirical fit to the data</a:t>
            </a:r>
          </a:p>
        </p:txBody>
      </p:sp>
      <p:sp>
        <p:nvSpPr>
          <p:cNvPr id="2" name="Title 1"/>
          <p:cNvSpPr>
            <a:spLocks noGrp="1"/>
          </p:cNvSpPr>
          <p:nvPr>
            <p:ph type="title"/>
          </p:nvPr>
        </p:nvSpPr>
        <p:spPr/>
        <p:txBody>
          <a:bodyPr/>
          <a:lstStyle/>
          <a:p>
            <a:r>
              <a:rPr lang="en-US" dirty="0"/>
              <a:t>DE analysis</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66</a:t>
            </a:fld>
            <a:endParaRPr lang="de-DE"/>
          </a:p>
        </p:txBody>
      </p:sp>
      <p:sp>
        <p:nvSpPr>
          <p:cNvPr id="8" name="Rectangle 7"/>
          <p:cNvSpPr/>
          <p:nvPr/>
        </p:nvSpPr>
        <p:spPr>
          <a:xfrm>
            <a:off x="8730" y="6550223"/>
            <a:ext cx="9144000" cy="307777"/>
          </a:xfrm>
          <a:prstGeom prst="rect">
            <a:avLst/>
          </a:prstGeom>
        </p:spPr>
        <p:txBody>
          <a:bodyPr wrap="square">
            <a:spAutoFit/>
          </a:bodyPr>
          <a:lstStyle/>
          <a:p>
            <a:pPr algn="r"/>
            <a:r>
              <a:rPr lang="en-US" sz="1400" dirty="0">
                <a:latin typeface="HelveticaNeueLT Pro 43 LtEx"/>
                <a:cs typeface="HelveticaNeueLT Pro 43 LtEx"/>
              </a:rPr>
              <a:t>Anders, S. et al., (2010). Genome biology, 11(10), R106.</a:t>
            </a:r>
          </a:p>
        </p:txBody>
      </p:sp>
    </p:spTree>
    <p:extLst>
      <p:ext uri="{BB962C8B-B14F-4D97-AF65-F5344CB8AC3E}">
        <p14:creationId xmlns:p14="http://schemas.microsoft.com/office/powerpoint/2010/main" val="2603123931"/>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err="1"/>
              <a:t>p</a:t>
            </a:r>
            <a:r>
              <a:rPr lang="en-US" dirty="0"/>
              <a:t>-values are calculated assuming that the probabilities follow a negative binomial distribution </a:t>
            </a:r>
            <a:r>
              <a:rPr lang="en-US" dirty="0" err="1"/>
              <a:t>parametrised</a:t>
            </a:r>
            <a:r>
              <a:rPr lang="en-US" dirty="0"/>
              <a:t> from the mean and the estimated dispersion.</a:t>
            </a:r>
          </a:p>
          <a:p>
            <a:endParaRPr lang="en-US" dirty="0"/>
          </a:p>
          <a:p>
            <a:r>
              <a:rPr lang="en-US" dirty="0"/>
              <a:t>p-values are adjusted for multiple testing </a:t>
            </a:r>
          </a:p>
          <a:p>
            <a:endParaRPr lang="en-US" dirty="0"/>
          </a:p>
        </p:txBody>
      </p:sp>
      <p:sp>
        <p:nvSpPr>
          <p:cNvPr id="2" name="Title 1"/>
          <p:cNvSpPr>
            <a:spLocks noGrp="1"/>
          </p:cNvSpPr>
          <p:nvPr>
            <p:ph type="title"/>
          </p:nvPr>
        </p:nvSpPr>
        <p:spPr/>
        <p:txBody>
          <a:bodyPr/>
          <a:lstStyle/>
          <a:p>
            <a:r>
              <a:rPr lang="en-US" dirty="0"/>
              <a:t>DE analysis - Statistical test</a:t>
            </a:r>
          </a:p>
        </p:txBody>
      </p:sp>
      <p:sp>
        <p:nvSpPr>
          <p:cNvPr id="6" name="Slide Number Placeholder 5"/>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67</a:t>
            </a:fld>
            <a:endParaRPr lang="de-DE"/>
          </a:p>
        </p:txBody>
      </p:sp>
      <p:sp>
        <p:nvSpPr>
          <p:cNvPr id="9" name="Rectangle 8"/>
          <p:cNvSpPr/>
          <p:nvPr/>
        </p:nvSpPr>
        <p:spPr>
          <a:xfrm>
            <a:off x="0" y="5819001"/>
            <a:ext cx="9144000" cy="461665"/>
          </a:xfrm>
          <a:prstGeom prst="rect">
            <a:avLst/>
          </a:prstGeom>
        </p:spPr>
        <p:txBody>
          <a:bodyPr wrap="square">
            <a:spAutoFit/>
          </a:bodyPr>
          <a:lstStyle/>
          <a:p>
            <a:pPr algn="r"/>
            <a:r>
              <a:rPr lang="en-US" sz="1200" dirty="0"/>
              <a:t>Hanna Lee, </a:t>
            </a:r>
            <a:r>
              <a:rPr lang="en-US" sz="1200" dirty="0" err="1"/>
              <a:t>DESeq</a:t>
            </a:r>
            <a:r>
              <a:rPr lang="en-US" sz="1200" dirty="0"/>
              <a:t> tutorial (http://cgrlucb.wikispaces.com/Spring+2012+DESeq+Tutorial</a:t>
            </a:r>
          </a:p>
          <a:p>
            <a:pPr algn="r"/>
            <a:r>
              <a:rPr lang="en-US" sz="1200" dirty="0"/>
              <a:t>)</a:t>
            </a:r>
          </a:p>
        </p:txBody>
      </p:sp>
    </p:spTree>
    <p:extLst>
      <p:ext uri="{BB962C8B-B14F-4D97-AF65-F5344CB8AC3E}">
        <p14:creationId xmlns:p14="http://schemas.microsoft.com/office/powerpoint/2010/main" val="4088930801"/>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Plotting DE analysis outcome</a:t>
            </a:r>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68</a:t>
            </a:fld>
            <a:endParaRPr lang="de-DE"/>
          </a:p>
        </p:txBody>
      </p:sp>
      <p:pic>
        <p:nvPicPr>
          <p:cNvPr id="5" name="Picture 4"/>
          <p:cNvPicPr>
            <a:picLocks noChangeAspect="1"/>
          </p:cNvPicPr>
          <p:nvPr/>
        </p:nvPicPr>
        <p:blipFill>
          <a:blip r:embed="rId2"/>
          <a:stretch>
            <a:fillRect/>
          </a:stretch>
        </p:blipFill>
        <p:spPr>
          <a:xfrm>
            <a:off x="899592" y="1516697"/>
            <a:ext cx="7344816" cy="5246297"/>
          </a:xfrm>
          <a:prstGeom prst="rect">
            <a:avLst/>
          </a:prstGeom>
        </p:spPr>
      </p:pic>
    </p:spTree>
    <p:extLst>
      <p:ext uri="{BB962C8B-B14F-4D97-AF65-F5344CB8AC3E}">
        <p14:creationId xmlns:p14="http://schemas.microsoft.com/office/powerpoint/2010/main" val="2680060800"/>
      </p:ext>
    </p:extLst>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Outlier detection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69</a:t>
            </a:fld>
            <a:endParaRPr lang="de-DE"/>
          </a:p>
        </p:txBody>
      </p:sp>
      <p:pic>
        <p:nvPicPr>
          <p:cNvPr id="5" name="Picture 4"/>
          <p:cNvPicPr>
            <a:picLocks noChangeAspect="1"/>
          </p:cNvPicPr>
          <p:nvPr/>
        </p:nvPicPr>
        <p:blipFill>
          <a:blip r:embed="rId2"/>
          <a:stretch>
            <a:fillRect/>
          </a:stretch>
        </p:blipFill>
        <p:spPr>
          <a:xfrm>
            <a:off x="23988" y="2276872"/>
            <a:ext cx="5040559" cy="3600400"/>
          </a:xfrm>
          <a:prstGeom prst="rect">
            <a:avLst/>
          </a:prstGeom>
        </p:spPr>
      </p:pic>
      <p:pic>
        <p:nvPicPr>
          <p:cNvPr id="7" name="Picture 6"/>
          <p:cNvPicPr>
            <a:picLocks noChangeAspect="1"/>
          </p:cNvPicPr>
          <p:nvPr/>
        </p:nvPicPr>
        <p:blipFill>
          <a:blip r:embed="rId3"/>
          <a:stretch>
            <a:fillRect/>
          </a:stretch>
        </p:blipFill>
        <p:spPr>
          <a:xfrm>
            <a:off x="4834412" y="2564904"/>
            <a:ext cx="3931636" cy="2808312"/>
          </a:xfrm>
          <a:prstGeom prst="rect">
            <a:avLst/>
          </a:prstGeom>
        </p:spPr>
      </p:pic>
    </p:spTree>
    <p:extLst>
      <p:ext uri="{BB962C8B-B14F-4D97-AF65-F5344CB8AC3E}">
        <p14:creationId xmlns:p14="http://schemas.microsoft.com/office/powerpoint/2010/main" val="3753651179"/>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Designing the right experiment</a:t>
            </a:r>
          </a:p>
        </p:txBody>
      </p:sp>
      <p:sp>
        <p:nvSpPr>
          <p:cNvPr id="6" name="Slide Number Placeholder 5"/>
          <p:cNvSpPr>
            <a:spLocks noGrp="1"/>
          </p:cNvSpPr>
          <p:nvPr>
            <p:ph type="sldNum" sz="quarter" idx="12"/>
          </p:nvPr>
        </p:nvSpPr>
        <p:spPr/>
        <p:txBody>
          <a:bodyPr>
            <a:normAutofit fontScale="85000" lnSpcReduction="20000"/>
          </a:bodyPr>
          <a:lstStyle/>
          <a:p>
            <a:fld id="{725E0E4C-38C6-8F45-A553-706A13715AC6}" type="slidenum">
              <a:rPr lang="de-DE" smtClean="0"/>
              <a:pPr/>
              <a:t>7</a:t>
            </a:fld>
            <a:endParaRPr lang="de-DE"/>
          </a:p>
        </p:txBody>
      </p:sp>
      <p:sp>
        <p:nvSpPr>
          <p:cNvPr id="4" name="Content Placeholder 3"/>
          <p:cNvSpPr>
            <a:spLocks noGrp="1"/>
          </p:cNvSpPr>
          <p:nvPr>
            <p:ph sz="quarter" idx="1"/>
          </p:nvPr>
        </p:nvSpPr>
        <p:spPr/>
        <p:txBody>
          <a:bodyPr>
            <a:noAutofit/>
          </a:bodyPr>
          <a:lstStyle/>
          <a:p>
            <a:pPr marL="0" indent="0">
              <a:buNone/>
            </a:pPr>
            <a:r>
              <a:rPr lang="en-US" sz="2700" b="1" dirty="0">
                <a:latin typeface="+mn-lt"/>
              </a:rPr>
              <a:t>READ LENGTH: long or short reads?</a:t>
            </a:r>
          </a:p>
          <a:p>
            <a:endParaRPr lang="en-US" sz="2700" dirty="0">
              <a:latin typeface="+mn-lt"/>
            </a:endParaRPr>
          </a:p>
          <a:p>
            <a:pPr marL="0" indent="0">
              <a:buNone/>
            </a:pPr>
            <a:r>
              <a:rPr lang="en-US" sz="2700" dirty="0">
                <a:latin typeface="+mn-lt"/>
              </a:rPr>
              <a:t>The answer depends again on the experiment:</a:t>
            </a:r>
          </a:p>
          <a:p>
            <a:endParaRPr lang="en-US" sz="2700" dirty="0">
              <a:latin typeface="+mn-lt"/>
            </a:endParaRPr>
          </a:p>
          <a:p>
            <a:pPr marL="0" indent="0">
              <a:buNone/>
            </a:pPr>
            <a:endParaRPr lang="en-US" sz="2700" dirty="0">
              <a:latin typeface="+mn-lt"/>
            </a:endParaRPr>
          </a:p>
          <a:p>
            <a:endParaRPr lang="en-US" sz="2700" dirty="0">
              <a:latin typeface="+mn-lt"/>
            </a:endParaRPr>
          </a:p>
          <a:p>
            <a:pPr marL="0" indent="0">
              <a:buNone/>
            </a:pPr>
            <a:r>
              <a:rPr lang="en-US" sz="2700" dirty="0">
                <a:latin typeface="+mn-lt"/>
              </a:rPr>
              <a:t>Read length is inversely proportional to the multi-</a:t>
            </a:r>
            <a:r>
              <a:rPr lang="en-US" sz="2700" dirty="0" err="1">
                <a:latin typeface="+mn-lt"/>
              </a:rPr>
              <a:t>mappability</a:t>
            </a:r>
            <a:r>
              <a:rPr lang="en-US" sz="2700" dirty="0">
                <a:latin typeface="+mn-lt"/>
              </a:rPr>
              <a:t> of a read, in a sample of 50 </a:t>
            </a:r>
            <a:r>
              <a:rPr lang="en-US" sz="2700" dirty="0" err="1">
                <a:latin typeface="+mn-lt"/>
              </a:rPr>
              <a:t>nt</a:t>
            </a:r>
            <a:r>
              <a:rPr lang="en-US" sz="2700" dirty="0">
                <a:latin typeface="+mn-lt"/>
              </a:rPr>
              <a:t> reads there is a small fraction (&lt;0.01 %) that can be mapped to multiple positions of the human genome.</a:t>
            </a:r>
          </a:p>
        </p:txBody>
      </p:sp>
      <p:grpSp>
        <p:nvGrpSpPr>
          <p:cNvPr id="12" name="Group 11"/>
          <p:cNvGrpSpPr/>
          <p:nvPr/>
        </p:nvGrpSpPr>
        <p:grpSpPr>
          <a:xfrm>
            <a:off x="1758429" y="3239765"/>
            <a:ext cx="3749675" cy="1125339"/>
            <a:chOff x="0" y="3082354"/>
            <a:chExt cx="3749675" cy="1125339"/>
          </a:xfrm>
        </p:grpSpPr>
        <p:sp>
          <p:nvSpPr>
            <p:cNvPr id="7" name="Rectangle 4"/>
            <p:cNvSpPr>
              <a:spLocks noChangeArrowheads="1"/>
            </p:cNvSpPr>
            <p:nvPr/>
          </p:nvSpPr>
          <p:spPr bwMode="auto">
            <a:xfrm>
              <a:off x="0" y="3082354"/>
              <a:ext cx="3749675" cy="274638"/>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 pos="3619500" algn="l"/>
                </a:tabLst>
              </a:pPr>
              <a:r>
                <a:rPr lang="en-US" sz="1800" dirty="0">
                  <a:solidFill>
                    <a:srgbClr val="000000"/>
                  </a:solidFill>
                </a:rPr>
                <a:t>GENOME RESEQUENCING</a:t>
              </a:r>
            </a:p>
          </p:txBody>
        </p:sp>
        <p:sp>
          <p:nvSpPr>
            <p:cNvPr id="8" name="Rectangle 5"/>
            <p:cNvSpPr>
              <a:spLocks noChangeArrowheads="1"/>
            </p:cNvSpPr>
            <p:nvPr/>
          </p:nvSpPr>
          <p:spPr bwMode="auto">
            <a:xfrm>
              <a:off x="0" y="3370386"/>
              <a:ext cx="3292475" cy="274638"/>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1800" dirty="0">
                  <a:solidFill>
                    <a:srgbClr val="000000"/>
                  </a:solidFill>
                </a:rPr>
                <a:t>De novo TRANSCRIPTOME</a:t>
              </a:r>
            </a:p>
          </p:txBody>
        </p:sp>
        <p:sp>
          <p:nvSpPr>
            <p:cNvPr id="10" name="Rectangle 6"/>
            <p:cNvSpPr>
              <a:spLocks noChangeArrowheads="1"/>
            </p:cNvSpPr>
            <p:nvPr/>
          </p:nvSpPr>
          <p:spPr bwMode="auto">
            <a:xfrm>
              <a:off x="0" y="3645024"/>
              <a:ext cx="2468563" cy="274637"/>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pPr>
              <a:r>
                <a:rPr lang="en-US" sz="1800" dirty="0">
                  <a:solidFill>
                    <a:srgbClr val="000000"/>
                  </a:solidFill>
                </a:rPr>
                <a:t>TRANSCRIPTOME </a:t>
              </a:r>
              <a:r>
                <a:rPr lang="en-US" sz="1800" dirty="0" err="1">
                  <a:solidFill>
                    <a:srgbClr val="000000"/>
                  </a:solidFill>
                </a:rPr>
                <a:t>seq</a:t>
              </a:r>
              <a:endParaRPr lang="en-US" sz="1800" dirty="0">
                <a:solidFill>
                  <a:srgbClr val="000000"/>
                </a:solidFill>
              </a:endParaRPr>
            </a:p>
          </p:txBody>
        </p:sp>
        <p:sp>
          <p:nvSpPr>
            <p:cNvPr id="11" name="Rectangle 7"/>
            <p:cNvSpPr>
              <a:spLocks noChangeArrowheads="1"/>
            </p:cNvSpPr>
            <p:nvPr/>
          </p:nvSpPr>
          <p:spPr bwMode="auto">
            <a:xfrm>
              <a:off x="0" y="3933056"/>
              <a:ext cx="1096963" cy="274637"/>
            </a:xfrm>
            <a:prstGeom prst="rect">
              <a:avLst/>
            </a:prstGeom>
            <a:solidFill>
              <a:srgbClr val="729FC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dirty="0" err="1">
                  <a:solidFill>
                    <a:srgbClr val="000000"/>
                  </a:solidFill>
                </a:rPr>
                <a:t>ChIP</a:t>
              </a:r>
              <a:r>
                <a:rPr lang="en-US" sz="1800" dirty="0">
                  <a:solidFill>
                    <a:srgbClr val="000000"/>
                  </a:solidFill>
                </a:rPr>
                <a:t> </a:t>
              </a:r>
              <a:r>
                <a:rPr lang="en-US" sz="1800" dirty="0" err="1">
                  <a:solidFill>
                    <a:srgbClr val="000000"/>
                  </a:solidFill>
                </a:rPr>
                <a:t>seq</a:t>
              </a:r>
              <a:endParaRPr lang="en-US" sz="1800" dirty="0">
                <a:solidFill>
                  <a:srgbClr val="000000"/>
                </a:solidFill>
              </a:endParaRPr>
            </a:p>
          </p:txBody>
        </p:sp>
      </p:grpSp>
    </p:spTree>
    <p:extLst>
      <p:ext uri="{BB962C8B-B14F-4D97-AF65-F5344CB8AC3E}">
        <p14:creationId xmlns:p14="http://schemas.microsoft.com/office/powerpoint/2010/main" val="390818801"/>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Outlier effect </a:t>
            </a:r>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70</a:t>
            </a:fld>
            <a:endParaRPr lang="de-DE"/>
          </a:p>
        </p:txBody>
      </p:sp>
      <p:pic>
        <p:nvPicPr>
          <p:cNvPr id="5" name="Picture 4"/>
          <p:cNvPicPr>
            <a:picLocks noChangeAspect="1"/>
          </p:cNvPicPr>
          <p:nvPr/>
        </p:nvPicPr>
        <p:blipFill rotWithShape="1">
          <a:blip r:embed="rId2"/>
          <a:srcRect t="13771"/>
          <a:stretch/>
        </p:blipFill>
        <p:spPr>
          <a:xfrm>
            <a:off x="77417" y="2988234"/>
            <a:ext cx="4536504" cy="2794143"/>
          </a:xfrm>
          <a:prstGeom prst="rect">
            <a:avLst/>
          </a:prstGeom>
        </p:spPr>
      </p:pic>
      <p:pic>
        <p:nvPicPr>
          <p:cNvPr id="6" name="Picture 5"/>
          <p:cNvPicPr>
            <a:picLocks noChangeAspect="1"/>
          </p:cNvPicPr>
          <p:nvPr/>
        </p:nvPicPr>
        <p:blipFill rotWithShape="1">
          <a:blip r:embed="rId3"/>
          <a:srcRect t="12662"/>
          <a:stretch/>
        </p:blipFill>
        <p:spPr>
          <a:xfrm>
            <a:off x="4644008" y="2996952"/>
            <a:ext cx="4478897" cy="2794144"/>
          </a:xfrm>
          <a:prstGeom prst="rect">
            <a:avLst/>
          </a:prstGeom>
        </p:spPr>
      </p:pic>
      <p:sp>
        <p:nvSpPr>
          <p:cNvPr id="7" name="Rectangle 6"/>
          <p:cNvSpPr/>
          <p:nvPr/>
        </p:nvSpPr>
        <p:spPr>
          <a:xfrm>
            <a:off x="755576" y="2304718"/>
            <a:ext cx="3362970" cy="461665"/>
          </a:xfrm>
          <a:prstGeom prst="rect">
            <a:avLst/>
          </a:prstGeom>
        </p:spPr>
        <p:txBody>
          <a:bodyPr wrap="none">
            <a:spAutoFit/>
          </a:bodyPr>
          <a:lstStyle/>
          <a:p>
            <a:r>
              <a:rPr lang="en-US" b="1" dirty="0">
                <a:solidFill>
                  <a:srgbClr val="0000FF"/>
                </a:solidFill>
              </a:rPr>
              <a:t>With</a:t>
            </a:r>
            <a:r>
              <a:rPr lang="en-US" b="1" dirty="0"/>
              <a:t> outliers samples</a:t>
            </a:r>
          </a:p>
        </p:txBody>
      </p:sp>
      <p:sp>
        <p:nvSpPr>
          <p:cNvPr id="8" name="Rectangle 7"/>
          <p:cNvSpPr/>
          <p:nvPr/>
        </p:nvSpPr>
        <p:spPr>
          <a:xfrm>
            <a:off x="5076056" y="2344336"/>
            <a:ext cx="3841466" cy="461665"/>
          </a:xfrm>
          <a:prstGeom prst="rect">
            <a:avLst/>
          </a:prstGeom>
        </p:spPr>
        <p:txBody>
          <a:bodyPr wrap="none">
            <a:spAutoFit/>
          </a:bodyPr>
          <a:lstStyle/>
          <a:p>
            <a:r>
              <a:rPr lang="en-US" b="1" dirty="0">
                <a:solidFill>
                  <a:srgbClr val="008000"/>
                </a:solidFill>
              </a:rPr>
              <a:t>Without </a:t>
            </a:r>
            <a:r>
              <a:rPr lang="en-US" b="1" dirty="0">
                <a:solidFill>
                  <a:srgbClr val="000000"/>
                </a:solidFill>
              </a:rPr>
              <a:t>outliers samples</a:t>
            </a:r>
          </a:p>
        </p:txBody>
      </p:sp>
    </p:spTree>
    <p:extLst>
      <p:ext uri="{BB962C8B-B14F-4D97-AF65-F5344CB8AC3E}">
        <p14:creationId xmlns:p14="http://schemas.microsoft.com/office/powerpoint/2010/main" val="1860837952"/>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r>
              <a:rPr lang="en-US" dirty="0" err="1"/>
              <a:t>Cuffdiff</a:t>
            </a:r>
            <a:endParaRPr lang="en-US" dirty="0"/>
          </a:p>
          <a:p>
            <a:pPr lvl="1"/>
            <a:r>
              <a:rPr lang="en-US" dirty="0"/>
              <a:t>http://</a:t>
            </a:r>
            <a:r>
              <a:rPr lang="en-US" dirty="0" err="1"/>
              <a:t>cufflinks.cbcb.umd.edu/manual.html#cuffdiff</a:t>
            </a:r>
            <a:endParaRPr lang="en-US" dirty="0"/>
          </a:p>
          <a:p>
            <a:endParaRPr lang="en-US" dirty="0"/>
          </a:p>
          <a:p>
            <a:r>
              <a:rPr lang="en-US" dirty="0" err="1"/>
              <a:t>mmdiff</a:t>
            </a:r>
            <a:endParaRPr lang="en-US" dirty="0"/>
          </a:p>
          <a:p>
            <a:pPr lvl="2"/>
            <a:r>
              <a:rPr lang="en-US" dirty="0"/>
              <a:t>https://</a:t>
            </a:r>
            <a:r>
              <a:rPr lang="en-US" dirty="0" err="1"/>
              <a:t>github.com</a:t>
            </a:r>
            <a:r>
              <a:rPr lang="en-US" dirty="0"/>
              <a:t>/</a:t>
            </a:r>
            <a:r>
              <a:rPr lang="en-US" dirty="0" err="1"/>
              <a:t>eturro</a:t>
            </a:r>
            <a:r>
              <a:rPr lang="en-US" dirty="0"/>
              <a:t>/mmseq#mmseq-transcript-and-gene-level-expression-analysis-using-multi-mapping-rna-seq-reads</a:t>
            </a:r>
          </a:p>
        </p:txBody>
      </p:sp>
      <p:sp>
        <p:nvSpPr>
          <p:cNvPr id="2" name="Title 1"/>
          <p:cNvSpPr>
            <a:spLocks noGrp="1"/>
          </p:cNvSpPr>
          <p:nvPr>
            <p:ph type="title"/>
          </p:nvPr>
        </p:nvSpPr>
        <p:spPr/>
        <p:txBody>
          <a:bodyPr/>
          <a:lstStyle/>
          <a:p>
            <a:r>
              <a:rPr lang="en-US" dirty="0"/>
              <a:t>Differential </a:t>
            </a:r>
            <a:r>
              <a:rPr lang="en-US" dirty="0" err="1"/>
              <a:t>Isoform</a:t>
            </a:r>
            <a:r>
              <a:rPr lang="en-US" dirty="0"/>
              <a:t> Expression</a:t>
            </a:r>
          </a:p>
        </p:txBody>
      </p:sp>
      <p:sp>
        <p:nvSpPr>
          <p:cNvPr id="5" name="Slide Number Placeholder 4"/>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71</a:t>
            </a:fld>
            <a:endParaRPr lang="de-DE"/>
          </a:p>
        </p:txBody>
      </p:sp>
    </p:spTree>
    <p:extLst>
      <p:ext uri="{BB962C8B-B14F-4D97-AF65-F5344CB8AC3E}">
        <p14:creationId xmlns:p14="http://schemas.microsoft.com/office/powerpoint/2010/main" val="1957139036"/>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28258" cy="990600"/>
          </a:xfrm>
        </p:spPr>
        <p:txBody>
          <a:bodyPr>
            <a:normAutofit/>
          </a:bodyPr>
          <a:lstStyle/>
          <a:p>
            <a:pPr algn="ctr"/>
            <a:r>
              <a:rPr lang="en-US" sz="3600" dirty="0"/>
              <a:t>Methods to study splicing from RNA-</a:t>
            </a:r>
            <a:r>
              <a:rPr lang="en-US" sz="3600" dirty="0" err="1"/>
              <a:t>seq</a:t>
            </a:r>
            <a:r>
              <a:rPr lang="en-US" sz="3600" dirty="0"/>
              <a:t> data</a:t>
            </a:r>
          </a:p>
        </p:txBody>
      </p:sp>
      <p:sp>
        <p:nvSpPr>
          <p:cNvPr id="5" name="Slide Number Placeholder 4"/>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72</a:t>
            </a:fld>
            <a:endParaRPr lang="de-DE"/>
          </a:p>
        </p:txBody>
      </p:sp>
      <p:pic>
        <p:nvPicPr>
          <p:cNvPr id="7" name="Picture 6"/>
          <p:cNvPicPr>
            <a:picLocks noChangeAspect="1"/>
          </p:cNvPicPr>
          <p:nvPr/>
        </p:nvPicPr>
        <p:blipFill>
          <a:blip r:embed="rId2"/>
          <a:stretch>
            <a:fillRect/>
          </a:stretch>
        </p:blipFill>
        <p:spPr>
          <a:xfrm>
            <a:off x="2267744" y="1489223"/>
            <a:ext cx="4752528" cy="5068649"/>
          </a:xfrm>
          <a:prstGeom prst="rect">
            <a:avLst/>
          </a:prstGeom>
        </p:spPr>
      </p:pic>
      <p:sp>
        <p:nvSpPr>
          <p:cNvPr id="8" name="Rectangle 7"/>
          <p:cNvSpPr/>
          <p:nvPr/>
        </p:nvSpPr>
        <p:spPr>
          <a:xfrm>
            <a:off x="0" y="6581001"/>
            <a:ext cx="9144000" cy="307777"/>
          </a:xfrm>
          <a:prstGeom prst="rect">
            <a:avLst/>
          </a:prstGeom>
        </p:spPr>
        <p:txBody>
          <a:bodyPr wrap="square">
            <a:spAutoFit/>
          </a:bodyPr>
          <a:lstStyle/>
          <a:p>
            <a:pPr algn="r"/>
            <a:r>
              <a:rPr lang="en-US" sz="1400" dirty="0">
                <a:latin typeface="HelveticaNeueLT Pro 43 LtEx"/>
                <a:cs typeface="HelveticaNeueLT Pro 43 LtEx"/>
              </a:rPr>
              <a:t>Clifton, NJ., et al. (2014), Method in molecular biology, 1126, 357-97.</a:t>
            </a:r>
          </a:p>
        </p:txBody>
      </p:sp>
    </p:spTree>
    <p:extLst>
      <p:ext uri="{BB962C8B-B14F-4D97-AF65-F5344CB8AC3E}">
        <p14:creationId xmlns:p14="http://schemas.microsoft.com/office/powerpoint/2010/main" val="3274811044"/>
      </p:ext>
    </p:extLst>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sz="quarter" idx="1"/>
          </p:nvPr>
        </p:nvSpPr>
        <p:spPr/>
        <p:txBody>
          <a:bodyPr/>
          <a:lstStyle/>
          <a:p>
            <a:r>
              <a:rPr lang="en-US" dirty="0">
                <a:latin typeface="HelveticaNeueLT Pro 45 Lt" charset="0"/>
                <a:ea typeface="ＭＳ Ｐゴシック" charset="-128"/>
              </a:rPr>
              <a:t>Allele specific expression </a:t>
            </a:r>
          </a:p>
          <a:p>
            <a:r>
              <a:rPr lang="en-US" dirty="0">
                <a:latin typeface="HelveticaNeueLT Pro 45 Lt" charset="0"/>
                <a:ea typeface="ＭＳ Ｐゴシック" charset="-128"/>
              </a:rPr>
              <a:t>RNA editing</a:t>
            </a:r>
          </a:p>
          <a:p>
            <a:r>
              <a:rPr lang="en-US" dirty="0">
                <a:latin typeface="HelveticaNeueLT Pro 45 Lt" charset="0"/>
                <a:ea typeface="ＭＳ Ｐゴシック" charset="-128"/>
              </a:rPr>
              <a:t>SNP analysis</a:t>
            </a:r>
          </a:p>
          <a:p>
            <a:r>
              <a:rPr lang="en-US" dirty="0">
                <a:latin typeface="HelveticaNeueLT Pro 45 Lt" charset="0"/>
                <a:ea typeface="ＭＳ Ｐゴシック" charset="-128"/>
              </a:rPr>
              <a:t>Small RNA profiling …</a:t>
            </a:r>
          </a:p>
          <a:p>
            <a:endParaRPr lang="en-US" dirty="0">
              <a:latin typeface="HelveticaNeueLT Pro 45 Lt" charset="0"/>
              <a:ea typeface="ＭＳ Ｐゴシック" charset="-128"/>
            </a:endParaRPr>
          </a:p>
        </p:txBody>
      </p:sp>
      <p:sp>
        <p:nvSpPr>
          <p:cNvPr id="71682" name="Title 1"/>
          <p:cNvSpPr>
            <a:spLocks noGrp="1"/>
          </p:cNvSpPr>
          <p:nvPr>
            <p:ph type="title"/>
          </p:nvPr>
        </p:nvSpPr>
        <p:spPr/>
        <p:txBody>
          <a:bodyPr/>
          <a:lstStyle/>
          <a:p>
            <a:r>
              <a:rPr lang="en-US" dirty="0">
                <a:latin typeface="HelveticaNeueLT Pro 45 Lt" charset="0"/>
                <a:ea typeface="ＭＳ Ｐゴシック" charset="-128"/>
              </a:rPr>
              <a:t>Multiple other applications</a:t>
            </a:r>
          </a:p>
        </p:txBody>
      </p:sp>
      <p:sp>
        <p:nvSpPr>
          <p:cNvPr id="5" name="Slide Number Placeholder 4"/>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73</a:t>
            </a:fld>
            <a:endParaRPr lang="de-DE"/>
          </a:p>
        </p:txBody>
      </p:sp>
    </p:spTree>
    <p:extLst>
      <p:ext uri="{BB962C8B-B14F-4D97-AF65-F5344CB8AC3E}">
        <p14:creationId xmlns:p14="http://schemas.microsoft.com/office/powerpoint/2010/main" val="233236237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533400" y="1656928"/>
            <a:ext cx="8153400" cy="4724400"/>
          </a:xfrm>
        </p:spPr>
        <p:txBody>
          <a:bodyPr>
            <a:normAutofit fontScale="85000" lnSpcReduction="20000"/>
          </a:bodyPr>
          <a:lstStyle/>
          <a:p>
            <a:r>
              <a:rPr lang="en-US" dirty="0"/>
              <a:t>Understand each tool’s requirements</a:t>
            </a:r>
          </a:p>
          <a:p>
            <a:pPr lvl="1"/>
            <a:r>
              <a:rPr lang="en-US" dirty="0"/>
              <a:t>e.g. MMSEQ requires alignment onto </a:t>
            </a:r>
            <a:r>
              <a:rPr lang="en-US" dirty="0" err="1"/>
              <a:t>transcriptome</a:t>
            </a:r>
            <a:endParaRPr lang="en-US" dirty="0"/>
          </a:p>
          <a:p>
            <a:endParaRPr lang="en-US" dirty="0"/>
          </a:p>
          <a:p>
            <a:r>
              <a:rPr lang="en-US" dirty="0"/>
              <a:t>Identify how tools behave differently and pick one accordingly</a:t>
            </a:r>
          </a:p>
          <a:p>
            <a:pPr lvl="1"/>
            <a:r>
              <a:rPr lang="en-US" dirty="0"/>
              <a:t>e.g. Cufflinks (Mapping-first) vs. </a:t>
            </a:r>
            <a:r>
              <a:rPr lang="en-US" dirty="0" err="1"/>
              <a:t>ABySS</a:t>
            </a:r>
            <a:r>
              <a:rPr lang="en-US" dirty="0"/>
              <a:t> (Assembly-first)</a:t>
            </a:r>
          </a:p>
          <a:p>
            <a:endParaRPr lang="en-US" dirty="0"/>
          </a:p>
          <a:p>
            <a:r>
              <a:rPr lang="en-US" dirty="0"/>
              <a:t>Pick commonly used tools</a:t>
            </a:r>
          </a:p>
          <a:p>
            <a:pPr lvl="1"/>
            <a:r>
              <a:rPr lang="en-US" dirty="0"/>
              <a:t>cause there’s online help</a:t>
            </a:r>
          </a:p>
          <a:p>
            <a:endParaRPr lang="en-US" dirty="0"/>
          </a:p>
          <a:p>
            <a:r>
              <a:rPr lang="en-US" dirty="0"/>
              <a:t>..or tools implemented by someone in the lab/institute</a:t>
            </a:r>
          </a:p>
          <a:p>
            <a:pPr lvl="1"/>
            <a:r>
              <a:rPr lang="en-US" dirty="0"/>
              <a:t>cause you can always poke him when it doesn’t work</a:t>
            </a:r>
          </a:p>
        </p:txBody>
      </p:sp>
      <p:sp>
        <p:nvSpPr>
          <p:cNvPr id="2" name="Title 1"/>
          <p:cNvSpPr>
            <a:spLocks noGrp="1"/>
          </p:cNvSpPr>
          <p:nvPr>
            <p:ph type="title"/>
          </p:nvPr>
        </p:nvSpPr>
        <p:spPr/>
        <p:txBody>
          <a:bodyPr/>
          <a:lstStyle/>
          <a:p>
            <a:r>
              <a:rPr lang="en-US" dirty="0"/>
              <a:t>How do I choose the right tool ?</a:t>
            </a:r>
          </a:p>
        </p:txBody>
      </p:sp>
      <p:sp>
        <p:nvSpPr>
          <p:cNvPr id="5" name="Slide Number Placeholder 4"/>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74</a:t>
            </a:fld>
            <a:endParaRPr lang="de-DE"/>
          </a:p>
        </p:txBody>
      </p:sp>
    </p:spTree>
    <p:extLst>
      <p:ext uri="{BB962C8B-B14F-4D97-AF65-F5344CB8AC3E}">
        <p14:creationId xmlns:p14="http://schemas.microsoft.com/office/powerpoint/2010/main" val="4109370953"/>
      </p:ext>
    </p:extLst>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0" y="6375400"/>
            <a:ext cx="304800" cy="228600"/>
          </a:xfrm>
        </p:spPr>
        <p:txBody>
          <a:bodyPr>
            <a:normAutofit fontScale="55000" lnSpcReduction="20000"/>
          </a:bodyPr>
          <a:lstStyle/>
          <a:p>
            <a:pPr>
              <a:defRPr/>
            </a:pPr>
            <a:fld id="{E3EB7362-AC99-574E-9104-9ED477E93950}" type="slidenum">
              <a:rPr lang="de-DE" smtClean="0"/>
              <a:pPr>
                <a:defRPr/>
              </a:pPr>
              <a:t>75</a:t>
            </a:fld>
            <a:endParaRPr lang="de-DE"/>
          </a:p>
        </p:txBody>
      </p:sp>
      <p:pic>
        <p:nvPicPr>
          <p:cNvPr id="7" name="Picture 6"/>
          <p:cNvPicPr>
            <a:picLocks noChangeAspect="1"/>
          </p:cNvPicPr>
          <p:nvPr/>
        </p:nvPicPr>
        <p:blipFill>
          <a:blip r:embed="rId2"/>
          <a:stretch>
            <a:fillRect/>
          </a:stretch>
        </p:blipFill>
        <p:spPr>
          <a:xfrm>
            <a:off x="251520" y="858824"/>
            <a:ext cx="8892480" cy="781756"/>
          </a:xfrm>
          <a:prstGeom prst="rect">
            <a:avLst/>
          </a:prstGeom>
        </p:spPr>
      </p:pic>
      <p:pic>
        <p:nvPicPr>
          <p:cNvPr id="8" name="Picture 7"/>
          <p:cNvPicPr>
            <a:picLocks noChangeAspect="1"/>
          </p:cNvPicPr>
          <p:nvPr/>
        </p:nvPicPr>
        <p:blipFill rotWithShape="1">
          <a:blip r:embed="rId3"/>
          <a:srcRect r="4337" b="12708"/>
          <a:stretch/>
        </p:blipFill>
        <p:spPr>
          <a:xfrm>
            <a:off x="251520" y="2348880"/>
            <a:ext cx="8747462" cy="787102"/>
          </a:xfrm>
          <a:prstGeom prst="rect">
            <a:avLst/>
          </a:prstGeom>
        </p:spPr>
      </p:pic>
      <p:pic>
        <p:nvPicPr>
          <p:cNvPr id="9" name="Picture 8"/>
          <p:cNvPicPr>
            <a:picLocks noChangeAspect="1"/>
          </p:cNvPicPr>
          <p:nvPr/>
        </p:nvPicPr>
        <p:blipFill>
          <a:blip r:embed="rId4"/>
          <a:stretch>
            <a:fillRect/>
          </a:stretch>
        </p:blipFill>
        <p:spPr>
          <a:xfrm>
            <a:off x="251520" y="4171120"/>
            <a:ext cx="8892480" cy="779237"/>
          </a:xfrm>
          <a:prstGeom prst="rect">
            <a:avLst/>
          </a:prstGeom>
        </p:spPr>
      </p:pic>
    </p:spTree>
    <p:extLst>
      <p:ext uri="{BB962C8B-B14F-4D97-AF65-F5344CB8AC3E}">
        <p14:creationId xmlns:p14="http://schemas.microsoft.com/office/powerpoint/2010/main" val="908860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TOOLS</a:t>
            </a:r>
          </a:p>
        </p:txBody>
      </p:sp>
      <p:sp>
        <p:nvSpPr>
          <p:cNvPr id="5" name="Slide Number Placeholder 4"/>
          <p:cNvSpPr>
            <a:spLocks noGrp="1"/>
          </p:cNvSpPr>
          <p:nvPr>
            <p:ph type="sldNum" sz="quarter" idx="12"/>
          </p:nvPr>
        </p:nvSpPr>
        <p:spPr/>
        <p:txBody>
          <a:bodyPr>
            <a:normAutofit fontScale="85000" lnSpcReduction="20000"/>
          </a:bodyPr>
          <a:lstStyle/>
          <a:p>
            <a:pPr>
              <a:defRPr/>
            </a:pPr>
            <a:fld id="{2BFBDA15-FF4D-9643-93C8-BDCA7A6A6E3E}" type="slidenum">
              <a:rPr lang="de-DE" smtClean="0"/>
              <a:pPr>
                <a:defRPr/>
              </a:pPr>
              <a:t>76</a:t>
            </a:fld>
            <a:endParaRPr lang="de-DE"/>
          </a:p>
        </p:txBody>
      </p:sp>
      <p:sp>
        <p:nvSpPr>
          <p:cNvPr id="3" name="Content Placeholder 2"/>
          <p:cNvSpPr>
            <a:spLocks noGrp="1"/>
          </p:cNvSpPr>
          <p:nvPr>
            <p:ph sz="quarter" idx="1"/>
          </p:nvPr>
        </p:nvSpPr>
        <p:spPr/>
        <p:txBody>
          <a:bodyPr>
            <a:normAutofit fontScale="77500" lnSpcReduction="20000"/>
          </a:bodyPr>
          <a:lstStyle/>
          <a:p>
            <a:r>
              <a:rPr lang="en-US" dirty="0"/>
              <a:t>HISAT2</a:t>
            </a:r>
          </a:p>
          <a:p>
            <a:r>
              <a:rPr lang="en-US" dirty="0">
                <a:hlinkClick r:id="rId2"/>
              </a:rPr>
              <a:t>https://ccb.jhu.edu/software/hisat2/index.shtml</a:t>
            </a:r>
            <a:endParaRPr lang="en-US" dirty="0"/>
          </a:p>
          <a:p>
            <a:endParaRPr lang="en-US" dirty="0"/>
          </a:p>
          <a:p>
            <a:r>
              <a:rPr lang="en-US" dirty="0"/>
              <a:t>STRINGTIE</a:t>
            </a:r>
          </a:p>
          <a:p>
            <a:r>
              <a:rPr lang="en-US" dirty="0">
                <a:hlinkClick r:id="rId3"/>
              </a:rPr>
              <a:t>https://ccb.jhu.edu/software/stringtie/</a:t>
            </a:r>
            <a:endParaRPr lang="en-US" dirty="0"/>
          </a:p>
          <a:p>
            <a:endParaRPr lang="en-US" dirty="0"/>
          </a:p>
          <a:p>
            <a:r>
              <a:rPr lang="en-US" dirty="0"/>
              <a:t>KALLISTO</a:t>
            </a:r>
          </a:p>
          <a:p>
            <a:r>
              <a:rPr lang="en-US" dirty="0">
                <a:hlinkClick r:id="rId4"/>
              </a:rPr>
              <a:t>https://pachterlab.github.io/kallisto/</a:t>
            </a:r>
            <a:endParaRPr lang="en-US" dirty="0"/>
          </a:p>
          <a:p>
            <a:endParaRPr lang="en-US" dirty="0"/>
          </a:p>
          <a:p>
            <a:r>
              <a:rPr lang="en-US" dirty="0"/>
              <a:t>RAPMAP</a:t>
            </a:r>
          </a:p>
          <a:p>
            <a:r>
              <a:rPr lang="en-US" dirty="0">
                <a:hlinkClick r:id="rId5"/>
              </a:rPr>
              <a:t>https://github.com/COMBINE-lab/RapMap</a:t>
            </a:r>
            <a:endParaRPr lang="en-US" dirty="0"/>
          </a:p>
          <a:p>
            <a:endParaRPr lang="en-US" dirty="0"/>
          </a:p>
          <a:p>
            <a:r>
              <a:rPr lang="en-US" dirty="0"/>
              <a:t>SALMON</a:t>
            </a:r>
          </a:p>
          <a:p>
            <a:r>
              <a:rPr lang="en-US" dirty="0">
                <a:hlinkClick r:id="rId6"/>
              </a:rPr>
              <a:t>https://combine-lab.github.io/salmon/</a:t>
            </a:r>
            <a:endParaRPr lang="en-US" dirty="0"/>
          </a:p>
        </p:txBody>
      </p:sp>
    </p:spTree>
    <p:extLst>
      <p:ext uri="{BB962C8B-B14F-4D97-AF65-F5344CB8AC3E}">
        <p14:creationId xmlns:p14="http://schemas.microsoft.com/office/powerpoint/2010/main" val="1331908564"/>
      </p:ext>
    </p:extLst>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hands-on design</a:t>
            </a:r>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77</a:t>
            </a:fld>
            <a:endParaRPr lang="de-DE"/>
          </a:p>
        </p:txBody>
      </p:sp>
      <p:pic>
        <p:nvPicPr>
          <p:cNvPr id="5" name="Content Placeholder 3" descr="ZebrafishStages.jpg"/>
          <p:cNvPicPr>
            <a:picLocks noChangeAspect="1"/>
          </p:cNvPicPr>
          <p:nvPr/>
        </p:nvPicPr>
        <p:blipFill rotWithShape="1">
          <a:blip r:embed="rId2">
            <a:extLst>
              <a:ext uri="{28A0092B-C50C-407E-A947-70E740481C1C}">
                <a14:useLocalDpi xmlns:a14="http://schemas.microsoft.com/office/drawing/2010/main" val="0"/>
              </a:ext>
            </a:extLst>
          </a:blip>
          <a:srcRect l="17247" t="5661" r="75879" b="76519"/>
          <a:stretch/>
        </p:blipFill>
        <p:spPr>
          <a:xfrm>
            <a:off x="2271883" y="2181501"/>
            <a:ext cx="1227667" cy="1883547"/>
          </a:xfrm>
          <a:prstGeom prst="rect">
            <a:avLst/>
          </a:prstGeom>
        </p:spPr>
      </p:pic>
      <p:sp>
        <p:nvSpPr>
          <p:cNvPr id="9" name="TextBox 8"/>
          <p:cNvSpPr txBox="1"/>
          <p:nvPr/>
        </p:nvSpPr>
        <p:spPr>
          <a:xfrm>
            <a:off x="4072676" y="2769331"/>
            <a:ext cx="820106" cy="707886"/>
          </a:xfrm>
          <a:prstGeom prst="rect">
            <a:avLst/>
          </a:prstGeom>
          <a:noFill/>
        </p:spPr>
        <p:txBody>
          <a:bodyPr wrap="none" rtlCol="0">
            <a:spAutoFit/>
          </a:bodyPr>
          <a:lstStyle/>
          <a:p>
            <a:r>
              <a:rPr lang="en-US" sz="4000" dirty="0"/>
              <a:t>VS</a:t>
            </a:r>
          </a:p>
        </p:txBody>
      </p:sp>
      <p:pic>
        <p:nvPicPr>
          <p:cNvPr id="10" name="Content Placeholder 3" descr="ZebrafishStages.jpg"/>
          <p:cNvPicPr>
            <a:picLocks noChangeAspect="1"/>
          </p:cNvPicPr>
          <p:nvPr/>
        </p:nvPicPr>
        <p:blipFill rotWithShape="1">
          <a:blip r:embed="rId2">
            <a:extLst>
              <a:ext uri="{28A0092B-C50C-407E-A947-70E740481C1C}">
                <a14:useLocalDpi xmlns:a14="http://schemas.microsoft.com/office/drawing/2010/main" val="0"/>
              </a:ext>
            </a:extLst>
          </a:blip>
          <a:srcRect l="67010" t="33564" r="25431" b="53045"/>
          <a:stretch/>
        </p:blipFill>
        <p:spPr>
          <a:xfrm>
            <a:off x="5446884" y="2413227"/>
            <a:ext cx="1354666" cy="1420095"/>
          </a:xfrm>
          <a:prstGeom prst="rect">
            <a:avLst/>
          </a:prstGeom>
        </p:spPr>
      </p:pic>
      <p:sp>
        <p:nvSpPr>
          <p:cNvPr id="11" name="TextBox 10"/>
          <p:cNvSpPr txBox="1"/>
          <p:nvPr/>
        </p:nvSpPr>
        <p:spPr>
          <a:xfrm>
            <a:off x="1547664" y="4470211"/>
            <a:ext cx="5885596" cy="830997"/>
          </a:xfrm>
          <a:prstGeom prst="rect">
            <a:avLst/>
          </a:prstGeom>
          <a:noFill/>
        </p:spPr>
        <p:txBody>
          <a:bodyPr wrap="none" rtlCol="0">
            <a:spAutoFit/>
          </a:bodyPr>
          <a:lstStyle/>
          <a:p>
            <a:r>
              <a:rPr lang="en-US" dirty="0"/>
              <a:t>TRANSCRIPTOME COMPARISON OF </a:t>
            </a:r>
          </a:p>
          <a:p>
            <a:r>
              <a:rPr lang="en-US" dirty="0"/>
              <a:t>2 ZEBRAFISH DEVELOPMENT STAGES  </a:t>
            </a:r>
          </a:p>
        </p:txBody>
      </p:sp>
    </p:spTree>
    <p:extLst>
      <p:ext uri="{BB962C8B-B14F-4D97-AF65-F5344CB8AC3E}">
        <p14:creationId xmlns:p14="http://schemas.microsoft.com/office/powerpoint/2010/main" val="267626412"/>
      </p:ext>
    </p:extLst>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Genome alignment (TOPHAT)</a:t>
            </a:r>
          </a:p>
          <a:p>
            <a:r>
              <a:rPr lang="en-US" dirty="0"/>
              <a:t>Transcriptome reconstruction (CUFFLINKS)</a:t>
            </a:r>
          </a:p>
          <a:p>
            <a:r>
              <a:rPr lang="en-US" dirty="0"/>
              <a:t>Transcriptome quantification (CUFFLINKS)</a:t>
            </a:r>
          </a:p>
          <a:p>
            <a:r>
              <a:rPr lang="en-US" dirty="0"/>
              <a:t>Differential expression analysis (CUFFDIFF)</a:t>
            </a:r>
          </a:p>
          <a:p>
            <a:r>
              <a:rPr lang="en-US" dirty="0"/>
              <a:t>Functional interpretation of DE analysis results (DAVID)</a:t>
            </a:r>
          </a:p>
        </p:txBody>
      </p:sp>
      <p:sp>
        <p:nvSpPr>
          <p:cNvPr id="3" name="Title 2"/>
          <p:cNvSpPr>
            <a:spLocks noGrp="1"/>
          </p:cNvSpPr>
          <p:nvPr>
            <p:ph type="title"/>
          </p:nvPr>
        </p:nvSpPr>
        <p:spPr/>
        <p:txBody>
          <a:bodyPr>
            <a:normAutofit fontScale="90000"/>
          </a:bodyPr>
          <a:lstStyle/>
          <a:p>
            <a:r>
              <a:rPr lang="en-US" dirty="0"/>
              <a:t>FIRST PART (MORNING SESSION)</a:t>
            </a:r>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78</a:t>
            </a:fld>
            <a:endParaRPr lang="de-DE"/>
          </a:p>
        </p:txBody>
      </p:sp>
    </p:spTree>
    <p:extLst>
      <p:ext uri="{BB962C8B-B14F-4D97-AF65-F5344CB8AC3E}">
        <p14:creationId xmlns:p14="http://schemas.microsoft.com/office/powerpoint/2010/main" val="264935825"/>
      </p:ext>
    </p:extLst>
  </p:cSld>
  <p:clrMapOvr>
    <a:masterClrMapping/>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Alternative Pipeline </a:t>
            </a:r>
          </a:p>
          <a:p>
            <a:r>
              <a:rPr lang="en-US" dirty="0"/>
              <a:t>Alternative method for genomic alignment (STAR)</a:t>
            </a:r>
          </a:p>
          <a:p>
            <a:r>
              <a:rPr lang="en-US" dirty="0"/>
              <a:t>Read counts normalization and sample comparison</a:t>
            </a:r>
          </a:p>
          <a:p>
            <a:r>
              <a:rPr lang="en-US" dirty="0"/>
              <a:t>Differential expression analysis with DESeq2</a:t>
            </a:r>
          </a:p>
          <a:p>
            <a:r>
              <a:rPr lang="en-US" dirty="0"/>
              <a:t>Gene expression visualization (R)</a:t>
            </a:r>
          </a:p>
          <a:p>
            <a:r>
              <a:rPr lang="en-US" dirty="0"/>
              <a:t>Functional interpretation of DE analysis results (FIDEA)</a:t>
            </a:r>
          </a:p>
        </p:txBody>
      </p:sp>
      <p:sp>
        <p:nvSpPr>
          <p:cNvPr id="3" name="Title 2"/>
          <p:cNvSpPr>
            <a:spLocks noGrp="1"/>
          </p:cNvSpPr>
          <p:nvPr>
            <p:ph type="title"/>
          </p:nvPr>
        </p:nvSpPr>
        <p:spPr/>
        <p:txBody>
          <a:bodyPr>
            <a:normAutofit fontScale="90000"/>
          </a:bodyPr>
          <a:lstStyle/>
          <a:p>
            <a:r>
              <a:rPr lang="en-US" dirty="0"/>
              <a:t>SECOND PART (AFT.NN SESSION)</a:t>
            </a:r>
          </a:p>
        </p:txBody>
      </p:sp>
      <p:sp>
        <p:nvSpPr>
          <p:cNvPr id="4" name="Slide Number Placeholder 3"/>
          <p:cNvSpPr>
            <a:spLocks noGrp="1"/>
          </p:cNvSpPr>
          <p:nvPr>
            <p:ph type="sldNum" sz="quarter" idx="12"/>
          </p:nvPr>
        </p:nvSpPr>
        <p:spPr/>
        <p:txBody>
          <a:bodyPr>
            <a:normAutofit fontScale="85000" lnSpcReduction="20000"/>
          </a:bodyPr>
          <a:lstStyle/>
          <a:p>
            <a:pPr>
              <a:defRPr/>
            </a:pPr>
            <a:fld id="{E3EB7362-AC99-574E-9104-9ED477E93950}" type="slidenum">
              <a:rPr lang="de-DE" smtClean="0"/>
              <a:pPr>
                <a:defRPr/>
              </a:pPr>
              <a:t>79</a:t>
            </a:fld>
            <a:endParaRPr lang="de-DE"/>
          </a:p>
        </p:txBody>
      </p:sp>
    </p:spTree>
    <p:extLst>
      <p:ext uri="{BB962C8B-B14F-4D97-AF65-F5344CB8AC3E}">
        <p14:creationId xmlns:p14="http://schemas.microsoft.com/office/powerpoint/2010/main" val="1178687958"/>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Step1 – Library Preparation</a:t>
            </a:r>
          </a:p>
        </p:txBody>
      </p:sp>
      <p:sp>
        <p:nvSpPr>
          <p:cNvPr id="6" name="Slide Number Placeholder 5"/>
          <p:cNvSpPr>
            <a:spLocks noGrp="1"/>
          </p:cNvSpPr>
          <p:nvPr>
            <p:ph type="sldNum" sz="quarter" idx="12"/>
          </p:nvPr>
        </p:nvSpPr>
        <p:spPr/>
        <p:txBody>
          <a:bodyPr>
            <a:normAutofit fontScale="85000" lnSpcReduction="20000"/>
          </a:bodyPr>
          <a:lstStyle/>
          <a:p>
            <a:pPr>
              <a:defRPr/>
            </a:pPr>
            <a:fld id="{725E0E4C-38C6-8F45-A553-706A13715AC6}" type="slidenum">
              <a:rPr lang="de-DE" smtClean="0"/>
              <a:pPr>
                <a:defRPr/>
              </a:pPr>
              <a:t>8</a:t>
            </a:fld>
            <a:endParaRPr lang="de-DE"/>
          </a:p>
        </p:txBody>
      </p:sp>
      <p:pic>
        <p:nvPicPr>
          <p:cNvPr id="9" name="Picture 7"/>
          <p:cNvPicPr>
            <a:picLocks noChangeAspect="1"/>
          </p:cNvPicPr>
          <p:nvPr/>
        </p:nvPicPr>
        <p:blipFill>
          <a:blip r:embed="rId2"/>
          <a:srcRect r="52792"/>
          <a:stretch>
            <a:fillRect/>
          </a:stretch>
        </p:blipFill>
        <p:spPr bwMode="auto">
          <a:xfrm>
            <a:off x="4800600" y="1732557"/>
            <a:ext cx="3627437" cy="345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6"/>
          <p:cNvPicPr>
            <a:picLocks noChangeAspect="1"/>
          </p:cNvPicPr>
          <p:nvPr/>
        </p:nvPicPr>
        <p:blipFill>
          <a:blip r:embed="rId3"/>
          <a:srcRect/>
          <a:stretch>
            <a:fillRect/>
          </a:stretch>
        </p:blipFill>
        <p:spPr bwMode="auto">
          <a:xfrm>
            <a:off x="6553200" y="5542557"/>
            <a:ext cx="1843087" cy="766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p:cNvGrpSpPr/>
          <p:nvPr/>
        </p:nvGrpSpPr>
        <p:grpSpPr>
          <a:xfrm>
            <a:off x="1231180" y="1896939"/>
            <a:ext cx="902420" cy="902418"/>
            <a:chOff x="545380" y="1371600"/>
            <a:chExt cx="902420" cy="902418"/>
          </a:xfrm>
        </p:grpSpPr>
        <p:sp>
          <p:nvSpPr>
            <p:cNvPr id="13" name="Oval 12"/>
            <p:cNvSpPr/>
            <p:nvPr/>
          </p:nvSpPr>
          <p:spPr bwMode="auto">
            <a:xfrm>
              <a:off x="838200" y="16764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4" name="Oval 13"/>
            <p:cNvSpPr/>
            <p:nvPr/>
          </p:nvSpPr>
          <p:spPr bwMode="auto">
            <a:xfrm>
              <a:off x="1054820" y="14478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5" name="Oval 14"/>
            <p:cNvSpPr/>
            <p:nvPr/>
          </p:nvSpPr>
          <p:spPr bwMode="auto">
            <a:xfrm>
              <a:off x="1143000" y="17526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6" name="Oval 15"/>
            <p:cNvSpPr/>
            <p:nvPr/>
          </p:nvSpPr>
          <p:spPr bwMode="auto">
            <a:xfrm>
              <a:off x="762000" y="13716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7" name="Oval 16"/>
            <p:cNvSpPr/>
            <p:nvPr/>
          </p:nvSpPr>
          <p:spPr bwMode="auto">
            <a:xfrm>
              <a:off x="621580" y="19050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8" name="Oval 17"/>
            <p:cNvSpPr/>
            <p:nvPr/>
          </p:nvSpPr>
          <p:spPr bwMode="auto">
            <a:xfrm>
              <a:off x="545380" y="16002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19" name="Oval 18"/>
            <p:cNvSpPr/>
            <p:nvPr/>
          </p:nvSpPr>
          <p:spPr bwMode="auto">
            <a:xfrm>
              <a:off x="930700" y="1969218"/>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grpSp>
        <p:nvGrpSpPr>
          <p:cNvPr id="20" name="Group 19"/>
          <p:cNvGrpSpPr/>
          <p:nvPr/>
        </p:nvGrpSpPr>
        <p:grpSpPr>
          <a:xfrm>
            <a:off x="850180" y="2658939"/>
            <a:ext cx="902420" cy="902418"/>
            <a:chOff x="545380" y="1371600"/>
            <a:chExt cx="902420" cy="902418"/>
          </a:xfrm>
        </p:grpSpPr>
        <p:sp>
          <p:nvSpPr>
            <p:cNvPr id="21" name="Oval 20"/>
            <p:cNvSpPr/>
            <p:nvPr/>
          </p:nvSpPr>
          <p:spPr bwMode="auto">
            <a:xfrm>
              <a:off x="838200" y="16764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2" name="Oval 21"/>
            <p:cNvSpPr/>
            <p:nvPr/>
          </p:nvSpPr>
          <p:spPr bwMode="auto">
            <a:xfrm>
              <a:off x="1054820" y="14478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3" name="Oval 22"/>
            <p:cNvSpPr/>
            <p:nvPr/>
          </p:nvSpPr>
          <p:spPr bwMode="auto">
            <a:xfrm>
              <a:off x="1143000" y="17526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4" name="Oval 23"/>
            <p:cNvSpPr/>
            <p:nvPr/>
          </p:nvSpPr>
          <p:spPr bwMode="auto">
            <a:xfrm>
              <a:off x="762000" y="13716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5" name="Oval 24"/>
            <p:cNvSpPr/>
            <p:nvPr/>
          </p:nvSpPr>
          <p:spPr bwMode="auto">
            <a:xfrm>
              <a:off x="621580" y="19050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Oval 25"/>
            <p:cNvSpPr/>
            <p:nvPr/>
          </p:nvSpPr>
          <p:spPr bwMode="auto">
            <a:xfrm>
              <a:off x="545380" y="16002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Oval 26"/>
            <p:cNvSpPr/>
            <p:nvPr/>
          </p:nvSpPr>
          <p:spPr bwMode="auto">
            <a:xfrm>
              <a:off x="930700" y="1969218"/>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sp>
        <p:nvSpPr>
          <p:cNvPr id="28" name="Freeform 27"/>
          <p:cNvSpPr/>
          <p:nvPr/>
        </p:nvSpPr>
        <p:spPr bwMode="auto">
          <a:xfrm>
            <a:off x="1923341" y="2896277"/>
            <a:ext cx="2724859" cy="1323310"/>
          </a:xfrm>
          <a:custGeom>
            <a:avLst/>
            <a:gdLst>
              <a:gd name="connsiteX0" fmla="*/ 0 w 2724859"/>
              <a:gd name="connsiteY0" fmla="*/ 0 h 1323310"/>
              <a:gd name="connsiteX1" fmla="*/ 739781 w 2724859"/>
              <a:gd name="connsiteY1" fmla="*/ 1245227 h 1323310"/>
              <a:gd name="connsiteX2" fmla="*/ 2724859 w 2724859"/>
              <a:gd name="connsiteY2" fmla="*/ 468501 h 1323310"/>
            </a:gdLst>
            <a:ahLst/>
            <a:cxnLst>
              <a:cxn ang="0">
                <a:pos x="connsiteX0" y="connsiteY0"/>
              </a:cxn>
              <a:cxn ang="0">
                <a:pos x="connsiteX1" y="connsiteY1"/>
              </a:cxn>
              <a:cxn ang="0">
                <a:pos x="connsiteX2" y="connsiteY2"/>
              </a:cxn>
            </a:cxnLst>
            <a:rect l="l" t="t" r="r" b="b"/>
            <a:pathLst>
              <a:path w="2724859" h="1323310">
                <a:moveTo>
                  <a:pt x="0" y="0"/>
                </a:moveTo>
                <a:cubicBezTo>
                  <a:pt x="142819" y="583572"/>
                  <a:pt x="285638" y="1167144"/>
                  <a:pt x="739781" y="1245227"/>
                </a:cubicBezTo>
                <a:cubicBezTo>
                  <a:pt x="1193924" y="1323310"/>
                  <a:pt x="1999463" y="715081"/>
                  <a:pt x="2724859" y="468501"/>
                </a:cubicBezTo>
              </a:path>
            </a:pathLst>
          </a:custGeom>
          <a:noFill/>
          <a:ln w="31750" cap="flat" cmpd="sng" algn="ctr">
            <a:solidFill>
              <a:schemeClr val="accent1">
                <a:lumMod val="50000"/>
              </a:schemeClr>
            </a:solidFill>
            <a:prstDash val="solid"/>
            <a:round/>
            <a:headEnd type="none" w="med" len="med"/>
            <a:tailEnd type="stealth"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Tree>
    <p:extLst>
      <p:ext uri="{BB962C8B-B14F-4D97-AF65-F5344CB8AC3E}">
        <p14:creationId xmlns:p14="http://schemas.microsoft.com/office/powerpoint/2010/main" val="1125208585"/>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 name="Oval 64"/>
          <p:cNvSpPr/>
          <p:nvPr/>
        </p:nvSpPr>
        <p:spPr>
          <a:xfrm>
            <a:off x="1143000" y="3933083"/>
            <a:ext cx="3741617" cy="28760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5629041" y="3301019"/>
            <a:ext cx="1736947" cy="15103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1992944" y="2295773"/>
            <a:ext cx="1736947" cy="15103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Functional enrichment</a:t>
            </a:r>
          </a:p>
        </p:txBody>
      </p:sp>
      <p:sp>
        <p:nvSpPr>
          <p:cNvPr id="6" name="TextBox 5"/>
          <p:cNvSpPr txBox="1"/>
          <p:nvPr/>
        </p:nvSpPr>
        <p:spPr>
          <a:xfrm>
            <a:off x="198440" y="1517883"/>
            <a:ext cx="8766048" cy="830997"/>
          </a:xfrm>
          <a:prstGeom prst="rect">
            <a:avLst/>
          </a:prstGeom>
          <a:noFill/>
        </p:spPr>
        <p:txBody>
          <a:bodyPr wrap="square" rtlCol="0">
            <a:spAutoFit/>
          </a:bodyPr>
          <a:lstStyle/>
          <a:p>
            <a:r>
              <a:rPr lang="en-US" sz="1600" dirty="0"/>
              <a:t>The </a:t>
            </a:r>
            <a:r>
              <a:rPr lang="en-US" sz="1600" dirty="0" err="1"/>
              <a:t>hypergeometric</a:t>
            </a:r>
            <a:r>
              <a:rPr lang="en-US" sz="1600" dirty="0"/>
              <a:t> test calculates the probability that the number  of genes in our gene list (e.g. the </a:t>
            </a:r>
            <a:r>
              <a:rPr lang="en-US" sz="1600" dirty="0" err="1"/>
              <a:t>upregulated</a:t>
            </a:r>
            <a:r>
              <a:rPr lang="en-US" sz="1600" dirty="0"/>
              <a:t> genes) are  occurring in a functional Category/pathway more than expected by chance</a:t>
            </a:r>
          </a:p>
        </p:txBody>
      </p:sp>
      <p:sp>
        <p:nvSpPr>
          <p:cNvPr id="8" name="Hexagon 7"/>
          <p:cNvSpPr/>
          <p:nvPr/>
        </p:nvSpPr>
        <p:spPr>
          <a:xfrm>
            <a:off x="3155462" y="2573232"/>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a:off x="6497515" y="3530602"/>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 name="Hexagon 9"/>
          <p:cNvSpPr/>
          <p:nvPr/>
        </p:nvSpPr>
        <p:spPr>
          <a:xfrm>
            <a:off x="2112120" y="2924924"/>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Hexagon 10"/>
          <p:cNvSpPr/>
          <p:nvPr/>
        </p:nvSpPr>
        <p:spPr>
          <a:xfrm>
            <a:off x="2694355" y="2573232"/>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2778380" y="3042144"/>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5929922" y="4108938"/>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p:nvPr/>
        </p:nvSpPr>
        <p:spPr>
          <a:xfrm>
            <a:off x="2273300" y="2438419"/>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Hexagon 15"/>
          <p:cNvSpPr/>
          <p:nvPr/>
        </p:nvSpPr>
        <p:spPr>
          <a:xfrm>
            <a:off x="3142762" y="3229724"/>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xagon 16"/>
          <p:cNvSpPr/>
          <p:nvPr/>
        </p:nvSpPr>
        <p:spPr>
          <a:xfrm>
            <a:off x="2395427" y="3217990"/>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xagon 17"/>
          <p:cNvSpPr/>
          <p:nvPr/>
        </p:nvSpPr>
        <p:spPr>
          <a:xfrm>
            <a:off x="3362586" y="2924924"/>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xagon 18"/>
          <p:cNvSpPr/>
          <p:nvPr/>
        </p:nvSpPr>
        <p:spPr>
          <a:xfrm>
            <a:off x="6093069" y="3606799"/>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Hexagon 19"/>
          <p:cNvSpPr/>
          <p:nvPr/>
        </p:nvSpPr>
        <p:spPr>
          <a:xfrm>
            <a:off x="6355862" y="4226158"/>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6780822" y="4050312"/>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Hexagon 30"/>
          <p:cNvSpPr/>
          <p:nvPr/>
        </p:nvSpPr>
        <p:spPr>
          <a:xfrm>
            <a:off x="2917102" y="4962733"/>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1873760" y="5314425"/>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Hexagon 32"/>
          <p:cNvSpPr/>
          <p:nvPr/>
        </p:nvSpPr>
        <p:spPr>
          <a:xfrm>
            <a:off x="3307862" y="5859534"/>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xagon 33"/>
          <p:cNvSpPr/>
          <p:nvPr/>
        </p:nvSpPr>
        <p:spPr>
          <a:xfrm>
            <a:off x="2540020" y="5431645"/>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Hexagon 34"/>
          <p:cNvSpPr/>
          <p:nvPr/>
        </p:nvSpPr>
        <p:spPr>
          <a:xfrm>
            <a:off x="2034940" y="4827920"/>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Hexagon 35"/>
          <p:cNvSpPr/>
          <p:nvPr/>
        </p:nvSpPr>
        <p:spPr>
          <a:xfrm>
            <a:off x="2904402" y="5619225"/>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Hexagon 36"/>
          <p:cNvSpPr/>
          <p:nvPr/>
        </p:nvSpPr>
        <p:spPr>
          <a:xfrm>
            <a:off x="2157067" y="5607491"/>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xagon 37"/>
          <p:cNvSpPr/>
          <p:nvPr/>
        </p:nvSpPr>
        <p:spPr>
          <a:xfrm>
            <a:off x="2455995" y="6035380"/>
            <a:ext cx="283307" cy="35169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Hexagon 38"/>
          <p:cNvSpPr/>
          <p:nvPr/>
        </p:nvSpPr>
        <p:spPr>
          <a:xfrm>
            <a:off x="1557237" y="4947104"/>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0" name="Hexagon 39"/>
          <p:cNvSpPr/>
          <p:nvPr/>
        </p:nvSpPr>
        <p:spPr>
          <a:xfrm>
            <a:off x="2526331" y="4771224"/>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1" name="Hexagon 40"/>
          <p:cNvSpPr/>
          <p:nvPr/>
        </p:nvSpPr>
        <p:spPr>
          <a:xfrm>
            <a:off x="2279171" y="5175666"/>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2" name="Hexagon 41"/>
          <p:cNvSpPr/>
          <p:nvPr/>
        </p:nvSpPr>
        <p:spPr>
          <a:xfrm>
            <a:off x="1658836" y="5795071"/>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Hexagon 42"/>
          <p:cNvSpPr/>
          <p:nvPr/>
        </p:nvSpPr>
        <p:spPr>
          <a:xfrm>
            <a:off x="3591169" y="4962733"/>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Hexagon 43"/>
          <p:cNvSpPr/>
          <p:nvPr/>
        </p:nvSpPr>
        <p:spPr>
          <a:xfrm>
            <a:off x="3142762" y="5314425"/>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Hexagon 44"/>
          <p:cNvSpPr/>
          <p:nvPr/>
        </p:nvSpPr>
        <p:spPr>
          <a:xfrm>
            <a:off x="3729891" y="5445285"/>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6" name="Hexagon 45"/>
          <p:cNvSpPr/>
          <p:nvPr/>
        </p:nvSpPr>
        <p:spPr>
          <a:xfrm>
            <a:off x="3598984" y="5959183"/>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7" name="Hexagon 46"/>
          <p:cNvSpPr/>
          <p:nvPr/>
        </p:nvSpPr>
        <p:spPr>
          <a:xfrm>
            <a:off x="3204315" y="4611041"/>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8" name="Hexagon 47"/>
          <p:cNvSpPr/>
          <p:nvPr/>
        </p:nvSpPr>
        <p:spPr>
          <a:xfrm>
            <a:off x="2942491" y="6101764"/>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9" name="Hexagon 48"/>
          <p:cNvSpPr/>
          <p:nvPr/>
        </p:nvSpPr>
        <p:spPr>
          <a:xfrm>
            <a:off x="4343398" y="5666117"/>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0" name="Hexagon 49"/>
          <p:cNvSpPr/>
          <p:nvPr/>
        </p:nvSpPr>
        <p:spPr>
          <a:xfrm>
            <a:off x="4034691" y="5959183"/>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1" name="Hexagon 50"/>
          <p:cNvSpPr/>
          <p:nvPr/>
        </p:nvSpPr>
        <p:spPr>
          <a:xfrm>
            <a:off x="4148012" y="5255799"/>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2" name="Hexagon 51"/>
          <p:cNvSpPr/>
          <p:nvPr/>
        </p:nvSpPr>
        <p:spPr>
          <a:xfrm>
            <a:off x="3645874" y="4499649"/>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3" name="Hexagon 52"/>
          <p:cNvSpPr/>
          <p:nvPr/>
        </p:nvSpPr>
        <p:spPr>
          <a:xfrm>
            <a:off x="3940903" y="4890417"/>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4" name="Hexagon 53"/>
          <p:cNvSpPr/>
          <p:nvPr/>
        </p:nvSpPr>
        <p:spPr>
          <a:xfrm>
            <a:off x="2096482" y="6101764"/>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5" name="Hexagon 54"/>
          <p:cNvSpPr/>
          <p:nvPr/>
        </p:nvSpPr>
        <p:spPr>
          <a:xfrm>
            <a:off x="1448799" y="5410050"/>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Hexagon 55"/>
          <p:cNvSpPr/>
          <p:nvPr/>
        </p:nvSpPr>
        <p:spPr>
          <a:xfrm>
            <a:off x="2633795" y="6373295"/>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Hexagon 56"/>
          <p:cNvSpPr/>
          <p:nvPr/>
        </p:nvSpPr>
        <p:spPr>
          <a:xfrm>
            <a:off x="3362567" y="4196863"/>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Hexagon 57"/>
          <p:cNvSpPr/>
          <p:nvPr/>
        </p:nvSpPr>
        <p:spPr>
          <a:xfrm>
            <a:off x="2920033" y="4251559"/>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9" name="Hexagon 58"/>
          <p:cNvSpPr/>
          <p:nvPr/>
        </p:nvSpPr>
        <p:spPr>
          <a:xfrm>
            <a:off x="2495073" y="4147957"/>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0" name="Hexagon 59"/>
          <p:cNvSpPr/>
          <p:nvPr/>
        </p:nvSpPr>
        <p:spPr>
          <a:xfrm>
            <a:off x="2034939" y="4179206"/>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1" name="Hexagon 60"/>
          <p:cNvSpPr/>
          <p:nvPr/>
        </p:nvSpPr>
        <p:spPr>
          <a:xfrm>
            <a:off x="2282111" y="4530898"/>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Hexagon 61"/>
          <p:cNvSpPr/>
          <p:nvPr/>
        </p:nvSpPr>
        <p:spPr>
          <a:xfrm>
            <a:off x="1709637" y="4480099"/>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Hexagon 65"/>
          <p:cNvSpPr/>
          <p:nvPr/>
        </p:nvSpPr>
        <p:spPr>
          <a:xfrm>
            <a:off x="3307862" y="6310875"/>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Hexagon 66"/>
          <p:cNvSpPr/>
          <p:nvPr/>
        </p:nvSpPr>
        <p:spPr>
          <a:xfrm>
            <a:off x="3989748" y="4462476"/>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Hexagon 67"/>
          <p:cNvSpPr/>
          <p:nvPr/>
        </p:nvSpPr>
        <p:spPr>
          <a:xfrm>
            <a:off x="4370742" y="4855200"/>
            <a:ext cx="283307" cy="35169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TextBox 69"/>
          <p:cNvSpPr txBox="1"/>
          <p:nvPr/>
        </p:nvSpPr>
        <p:spPr>
          <a:xfrm>
            <a:off x="6104427" y="4929464"/>
            <a:ext cx="1919403" cy="369332"/>
          </a:xfrm>
          <a:prstGeom prst="rect">
            <a:avLst/>
          </a:prstGeom>
          <a:noFill/>
        </p:spPr>
        <p:txBody>
          <a:bodyPr wrap="none" rtlCol="0">
            <a:spAutoFit/>
          </a:bodyPr>
          <a:lstStyle/>
          <a:p>
            <a:r>
              <a:rPr lang="en-US" dirty="0"/>
              <a:t>Testing gene list</a:t>
            </a:r>
          </a:p>
        </p:txBody>
      </p:sp>
      <p:sp>
        <p:nvSpPr>
          <p:cNvPr id="71" name="TextBox 70"/>
          <p:cNvSpPr txBox="1"/>
          <p:nvPr/>
        </p:nvSpPr>
        <p:spPr>
          <a:xfrm>
            <a:off x="4764705" y="5941543"/>
            <a:ext cx="1735459" cy="369332"/>
          </a:xfrm>
          <a:prstGeom prst="rect">
            <a:avLst/>
          </a:prstGeom>
          <a:noFill/>
        </p:spPr>
        <p:txBody>
          <a:bodyPr wrap="none" rtlCol="0">
            <a:spAutoFit/>
          </a:bodyPr>
          <a:lstStyle/>
          <a:p>
            <a:r>
              <a:rPr lang="en-US" dirty="0"/>
              <a:t>Gene universe</a:t>
            </a:r>
          </a:p>
        </p:txBody>
      </p:sp>
      <p:sp>
        <p:nvSpPr>
          <p:cNvPr id="72" name="TextBox 71"/>
          <p:cNvSpPr txBox="1"/>
          <p:nvPr/>
        </p:nvSpPr>
        <p:spPr>
          <a:xfrm>
            <a:off x="3758975" y="2740258"/>
            <a:ext cx="1298027" cy="646331"/>
          </a:xfrm>
          <a:prstGeom prst="rect">
            <a:avLst/>
          </a:prstGeom>
          <a:noFill/>
        </p:spPr>
        <p:txBody>
          <a:bodyPr wrap="none" rtlCol="0">
            <a:spAutoFit/>
          </a:bodyPr>
          <a:lstStyle/>
          <a:p>
            <a:r>
              <a:rPr lang="en-US" dirty="0"/>
              <a:t>Functional </a:t>
            </a:r>
          </a:p>
          <a:p>
            <a:r>
              <a:rPr lang="en-US" dirty="0"/>
              <a:t>annotation</a:t>
            </a:r>
          </a:p>
        </p:txBody>
      </p:sp>
      <p:sp>
        <p:nvSpPr>
          <p:cNvPr id="3" name="TextBox 2"/>
          <p:cNvSpPr txBox="1"/>
          <p:nvPr/>
        </p:nvSpPr>
        <p:spPr>
          <a:xfrm>
            <a:off x="728345" y="304385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9150162"/>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dirty="0"/>
              <a:t>Step 1 – Library Preparation</a:t>
            </a:r>
          </a:p>
        </p:txBody>
      </p:sp>
      <p:sp>
        <p:nvSpPr>
          <p:cNvPr id="20483" name="Content Placeholder 2"/>
          <p:cNvSpPr>
            <a:spLocks noGrp="1"/>
          </p:cNvSpPr>
          <p:nvPr>
            <p:ph sz="quarter" idx="2"/>
          </p:nvPr>
        </p:nvSpPr>
        <p:spPr>
          <a:xfrm>
            <a:off x="457200" y="2196554"/>
            <a:ext cx="4040188" cy="3951288"/>
          </a:xfrm>
        </p:spPr>
        <p:txBody>
          <a:bodyPr>
            <a:normAutofit/>
          </a:bodyPr>
          <a:lstStyle/>
          <a:p>
            <a:pPr algn="just"/>
            <a:endParaRPr lang="en-US" sz="2000" dirty="0">
              <a:solidFill>
                <a:srgbClr val="000000"/>
              </a:solidFill>
              <a:ea typeface="Geneva" charset="0"/>
            </a:endParaRPr>
          </a:p>
          <a:p>
            <a:pPr algn="just"/>
            <a:endParaRPr lang="en-US" sz="2000" dirty="0">
              <a:solidFill>
                <a:srgbClr val="000000"/>
              </a:solidFill>
              <a:ea typeface="Geneva" charset="0"/>
            </a:endParaRPr>
          </a:p>
          <a:p>
            <a:pPr algn="just"/>
            <a:endParaRPr lang="en-US" sz="2000" dirty="0">
              <a:solidFill>
                <a:srgbClr val="000000"/>
              </a:solidFill>
              <a:ea typeface="Geneva" charset="0"/>
            </a:endParaRPr>
          </a:p>
          <a:p>
            <a:pPr marL="0" indent="0" algn="just">
              <a:buNone/>
            </a:pPr>
            <a:endParaRPr lang="en-US" sz="2000" dirty="0">
              <a:solidFill>
                <a:srgbClr val="000000"/>
              </a:solidFill>
              <a:ea typeface="Geneva" charset="0"/>
            </a:endParaRPr>
          </a:p>
          <a:p>
            <a:pPr marL="0" indent="0" algn="just">
              <a:buNone/>
            </a:pPr>
            <a:endParaRPr lang="en-US" sz="2000" dirty="0">
              <a:solidFill>
                <a:srgbClr val="000000"/>
              </a:solidFill>
              <a:ea typeface="Geneva" charset="0"/>
            </a:endParaRPr>
          </a:p>
          <a:p>
            <a:pPr algn="just"/>
            <a:r>
              <a:rPr lang="en-US" sz="2000" dirty="0" err="1">
                <a:solidFill>
                  <a:srgbClr val="000000"/>
                </a:solidFill>
                <a:latin typeface="+mn-lt"/>
                <a:ea typeface="Geneva" charset="0"/>
              </a:rPr>
              <a:t>poly(A</a:t>
            </a:r>
            <a:r>
              <a:rPr lang="en-US" sz="2000" dirty="0">
                <a:solidFill>
                  <a:srgbClr val="000000"/>
                </a:solidFill>
                <a:latin typeface="+mn-lt"/>
                <a:ea typeface="Geneva" charset="0"/>
              </a:rPr>
              <a:t>+)-transcripts:</a:t>
            </a:r>
          </a:p>
          <a:p>
            <a:pPr lvl="1" algn="just"/>
            <a:r>
              <a:rPr lang="en-US" sz="2400" dirty="0">
                <a:solidFill>
                  <a:srgbClr val="000000"/>
                </a:solidFill>
                <a:latin typeface="+mn-lt"/>
                <a:ea typeface="Geneva" charset="0"/>
              </a:rPr>
              <a:t>mRNAs</a:t>
            </a:r>
          </a:p>
          <a:p>
            <a:pPr lvl="1" algn="just"/>
            <a:r>
              <a:rPr lang="en-US" sz="2000" dirty="0">
                <a:solidFill>
                  <a:srgbClr val="000000"/>
                </a:solidFill>
                <a:latin typeface="+mn-lt"/>
                <a:ea typeface="Geneva" charset="0"/>
              </a:rPr>
              <a:t>immature microRNAs</a:t>
            </a:r>
          </a:p>
          <a:p>
            <a:pPr lvl="1" algn="just"/>
            <a:r>
              <a:rPr lang="en-US" sz="2000" dirty="0" err="1">
                <a:solidFill>
                  <a:srgbClr val="000000"/>
                </a:solidFill>
                <a:latin typeface="+mn-lt"/>
                <a:ea typeface="Geneva" charset="0"/>
              </a:rPr>
              <a:t>snoRNAs</a:t>
            </a:r>
            <a:endParaRPr lang="en-US" sz="2000" dirty="0">
              <a:solidFill>
                <a:srgbClr val="000000"/>
              </a:solidFill>
              <a:latin typeface="+mn-lt"/>
              <a:ea typeface="Geneva" charset="0"/>
            </a:endParaRPr>
          </a:p>
          <a:p>
            <a:pPr lvl="1" algn="just"/>
            <a:endParaRPr lang="en-US" sz="2000" dirty="0">
              <a:solidFill>
                <a:srgbClr val="000000"/>
              </a:solidFill>
              <a:ea typeface="Geneva" charset="0"/>
            </a:endParaRPr>
          </a:p>
          <a:p>
            <a:pPr>
              <a:buNone/>
            </a:pPr>
            <a:endParaRPr lang="en-US" sz="2800" dirty="0"/>
          </a:p>
        </p:txBody>
      </p:sp>
      <p:sp>
        <p:nvSpPr>
          <p:cNvPr id="13" name="Content Placeholder 12"/>
          <p:cNvSpPr>
            <a:spLocks noGrp="1"/>
          </p:cNvSpPr>
          <p:nvPr>
            <p:ph sz="quarter" idx="4"/>
          </p:nvPr>
        </p:nvSpPr>
        <p:spPr>
          <a:xfrm>
            <a:off x="4645025" y="2196554"/>
            <a:ext cx="4041775" cy="3951288"/>
          </a:xfrm>
        </p:spPr>
        <p:txBody>
          <a:bodyPr>
            <a:normAutofit lnSpcReduction="10000"/>
          </a:bodyPr>
          <a:lstStyle/>
          <a:p>
            <a:pPr algn="just"/>
            <a:endParaRPr lang="en-US" sz="2200" dirty="0">
              <a:solidFill>
                <a:srgbClr val="000000"/>
              </a:solidFill>
              <a:ea typeface="Geneva" charset="0"/>
            </a:endParaRPr>
          </a:p>
          <a:p>
            <a:pPr algn="just"/>
            <a:endParaRPr lang="en-US" sz="2200" dirty="0">
              <a:solidFill>
                <a:srgbClr val="000000"/>
              </a:solidFill>
              <a:ea typeface="Geneva" charset="0"/>
            </a:endParaRPr>
          </a:p>
          <a:p>
            <a:pPr algn="just"/>
            <a:endParaRPr lang="en-US" sz="2200" dirty="0">
              <a:solidFill>
                <a:srgbClr val="000000"/>
              </a:solidFill>
              <a:ea typeface="Geneva" charset="0"/>
            </a:endParaRPr>
          </a:p>
          <a:p>
            <a:pPr algn="just"/>
            <a:endParaRPr lang="en-US" sz="2200" dirty="0">
              <a:solidFill>
                <a:srgbClr val="000000"/>
              </a:solidFill>
              <a:ea typeface="Geneva" charset="0"/>
            </a:endParaRPr>
          </a:p>
          <a:p>
            <a:pPr algn="just"/>
            <a:endParaRPr lang="en-US" sz="2200" dirty="0">
              <a:solidFill>
                <a:srgbClr val="000000"/>
              </a:solidFill>
              <a:ea typeface="Geneva" charset="0"/>
            </a:endParaRPr>
          </a:p>
          <a:p>
            <a:pPr algn="just"/>
            <a:r>
              <a:rPr lang="en-US" sz="2200" dirty="0">
                <a:solidFill>
                  <a:srgbClr val="000000"/>
                </a:solidFill>
                <a:latin typeface="+mn-lt"/>
                <a:ea typeface="Geneva" charset="0"/>
              </a:rPr>
              <a:t>non poly(A+)-transcripts:</a:t>
            </a:r>
          </a:p>
          <a:p>
            <a:pPr lvl="1" algn="just"/>
            <a:r>
              <a:rPr lang="en-US" sz="2200" dirty="0">
                <a:solidFill>
                  <a:srgbClr val="000000"/>
                </a:solidFill>
                <a:latin typeface="+mn-lt"/>
                <a:ea typeface="Geneva" charset="0"/>
              </a:rPr>
              <a:t>mRNAs</a:t>
            </a:r>
          </a:p>
          <a:p>
            <a:pPr lvl="1" algn="just"/>
            <a:r>
              <a:rPr lang="en-US" sz="2200" dirty="0">
                <a:solidFill>
                  <a:srgbClr val="000000"/>
                </a:solidFill>
                <a:latin typeface="+mn-lt"/>
                <a:ea typeface="Geneva" charset="0"/>
              </a:rPr>
              <a:t>histone mRNAs </a:t>
            </a:r>
          </a:p>
          <a:p>
            <a:pPr lvl="1" algn="just"/>
            <a:r>
              <a:rPr lang="en-US" sz="2200" dirty="0" err="1">
                <a:solidFill>
                  <a:srgbClr val="000000"/>
                </a:solidFill>
                <a:latin typeface="+mn-lt"/>
                <a:ea typeface="Geneva" charset="0"/>
              </a:rPr>
              <a:t>tRNAs</a:t>
            </a:r>
            <a:endParaRPr lang="en-US" sz="2200" dirty="0">
              <a:solidFill>
                <a:srgbClr val="000000"/>
              </a:solidFill>
              <a:latin typeface="+mn-lt"/>
              <a:ea typeface="Geneva" charset="0"/>
            </a:endParaRPr>
          </a:p>
          <a:p>
            <a:pPr lvl="1" algn="just"/>
            <a:r>
              <a:rPr lang="en-US" sz="2200" dirty="0">
                <a:solidFill>
                  <a:srgbClr val="000000"/>
                </a:solidFill>
                <a:latin typeface="+mn-lt"/>
                <a:ea typeface="Geneva" charset="0"/>
              </a:rPr>
              <a:t>other small RNAs</a:t>
            </a:r>
          </a:p>
        </p:txBody>
      </p:sp>
      <p:sp>
        <p:nvSpPr>
          <p:cNvPr id="20486" name="Slide Number Placeholder 5"/>
          <p:cNvSpPr>
            <a:spLocks noGrp="1"/>
          </p:cNvSpPr>
          <p:nvPr>
            <p:ph type="sldNum" sz="quarter" idx="16"/>
          </p:nvPr>
        </p:nvSpPr>
        <p:spPr>
          <a:noFill/>
        </p:spPr>
        <p:txBody>
          <a:bodyPr>
            <a:normAutofit fontScale="85000" lnSpcReduction="20000"/>
          </a:bodyPr>
          <a:lstStyle/>
          <a:p>
            <a:fld id="{84CAF8C3-DACF-A449-93DC-2DAC40E0A79C}" type="slidenum">
              <a:rPr lang="de-DE" smtClean="0"/>
              <a:pPr/>
              <a:t>9</a:t>
            </a:fld>
            <a:endParaRPr lang="de-DE"/>
          </a:p>
        </p:txBody>
      </p:sp>
      <p:sp>
        <p:nvSpPr>
          <p:cNvPr id="11" name="Text Placeholder 10"/>
          <p:cNvSpPr>
            <a:spLocks noGrp="1"/>
          </p:cNvSpPr>
          <p:nvPr>
            <p:ph type="body" sz="quarter" idx="1"/>
          </p:nvPr>
        </p:nvSpPr>
        <p:spPr>
          <a:xfrm>
            <a:off x="457200" y="1556792"/>
            <a:ext cx="4040188" cy="639762"/>
          </a:xfrm>
        </p:spPr>
        <p:txBody>
          <a:bodyPr>
            <a:normAutofit/>
          </a:bodyPr>
          <a:lstStyle/>
          <a:p>
            <a:pPr algn="ctr"/>
            <a:r>
              <a:rPr lang="en-US" sz="2800" dirty="0" err="1">
                <a:solidFill>
                  <a:schemeClr val="tx1"/>
                </a:solidFill>
                <a:latin typeface="+mn-lt"/>
              </a:rPr>
              <a:t>polyA</a:t>
            </a:r>
            <a:r>
              <a:rPr lang="en-US" sz="2800" dirty="0">
                <a:solidFill>
                  <a:schemeClr val="tx1"/>
                </a:solidFill>
                <a:latin typeface="+mn-lt"/>
              </a:rPr>
              <a:t> selection</a:t>
            </a:r>
          </a:p>
        </p:txBody>
      </p:sp>
      <p:sp>
        <p:nvSpPr>
          <p:cNvPr id="12" name="Text Placeholder 11"/>
          <p:cNvSpPr>
            <a:spLocks noGrp="1"/>
          </p:cNvSpPr>
          <p:nvPr>
            <p:ph type="body" sz="quarter" idx="3"/>
          </p:nvPr>
        </p:nvSpPr>
        <p:spPr>
          <a:xfrm>
            <a:off x="4645025" y="1556792"/>
            <a:ext cx="4041775" cy="639762"/>
          </a:xfrm>
        </p:spPr>
        <p:txBody>
          <a:bodyPr>
            <a:normAutofit/>
          </a:bodyPr>
          <a:lstStyle/>
          <a:p>
            <a:pPr algn="ctr"/>
            <a:r>
              <a:rPr lang="en-US" sz="2800" dirty="0" err="1">
                <a:solidFill>
                  <a:srgbClr val="000000"/>
                </a:solidFill>
                <a:latin typeface="+mn-lt"/>
              </a:rPr>
              <a:t>ribominus</a:t>
            </a:r>
            <a:r>
              <a:rPr lang="en-US" sz="2800" dirty="0">
                <a:solidFill>
                  <a:srgbClr val="000000"/>
                </a:solidFill>
                <a:latin typeface="+mn-lt"/>
              </a:rPr>
              <a:t> selection</a:t>
            </a:r>
          </a:p>
        </p:txBody>
      </p:sp>
      <p:pic>
        <p:nvPicPr>
          <p:cNvPr id="20487" name="Picture 6"/>
          <p:cNvPicPr>
            <a:picLocks noChangeAspect="1"/>
          </p:cNvPicPr>
          <p:nvPr/>
        </p:nvPicPr>
        <p:blipFill>
          <a:blip r:embed="rId3"/>
          <a:srcRect/>
          <a:stretch>
            <a:fillRect/>
          </a:stretch>
        </p:blipFill>
        <p:spPr bwMode="auto">
          <a:xfrm>
            <a:off x="-7391" y="6093296"/>
            <a:ext cx="1843087" cy="766763"/>
          </a:xfrm>
          <a:prstGeom prst="rect">
            <a:avLst/>
          </a:prstGeom>
          <a:noFill/>
          <a:ln w="9525">
            <a:noFill/>
            <a:miter lim="800000"/>
            <a:headEnd/>
            <a:tailEnd/>
          </a:ln>
          <a:effectLst/>
        </p:spPr>
      </p:pic>
      <p:pic>
        <p:nvPicPr>
          <p:cNvPr id="20488" name="Picture 7"/>
          <p:cNvPicPr>
            <a:picLocks noChangeAspect="1"/>
          </p:cNvPicPr>
          <p:nvPr/>
        </p:nvPicPr>
        <p:blipFill>
          <a:blip r:embed="rId4"/>
          <a:srcRect/>
          <a:stretch>
            <a:fillRect/>
          </a:stretch>
        </p:blipFill>
        <p:spPr bwMode="auto">
          <a:xfrm>
            <a:off x="481860" y="2243808"/>
            <a:ext cx="3962400" cy="1783080"/>
          </a:xfrm>
          <a:prstGeom prst="rect">
            <a:avLst/>
          </a:prstGeom>
          <a:noFill/>
          <a:ln w="9525">
            <a:noFill/>
            <a:miter lim="800000"/>
            <a:headEnd/>
            <a:tailEnd/>
          </a:ln>
        </p:spPr>
      </p:pic>
      <p:pic>
        <p:nvPicPr>
          <p:cNvPr id="20489" name="Picture 8"/>
          <p:cNvPicPr>
            <a:picLocks noChangeAspect="1"/>
          </p:cNvPicPr>
          <p:nvPr/>
        </p:nvPicPr>
        <p:blipFill>
          <a:blip r:embed="rId5"/>
          <a:srcRect/>
          <a:stretch>
            <a:fillRect/>
          </a:stretch>
        </p:blipFill>
        <p:spPr bwMode="auto">
          <a:xfrm>
            <a:off x="4640388" y="2257147"/>
            <a:ext cx="4067265" cy="1778474"/>
          </a:xfrm>
          <a:prstGeom prst="rect">
            <a:avLst/>
          </a:prstGeom>
          <a:noFill/>
          <a:ln w="9525">
            <a:noFill/>
            <a:miter lim="800000"/>
            <a:headEnd/>
            <a:tailEnd/>
          </a:ln>
        </p:spPr>
      </p:pic>
    </p:spTree>
    <p:extLst>
      <p:ext uri="{BB962C8B-B14F-4D97-AF65-F5344CB8AC3E}">
        <p14:creationId xmlns:p14="http://schemas.microsoft.com/office/powerpoint/2010/main" val="3012560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rkshops">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workshops.thmx</Template>
  <TotalTime>3376</TotalTime>
  <Words>5211</Words>
  <Application>Microsoft Macintosh PowerPoint</Application>
  <PresentationFormat>On-screen Show (4:3)</PresentationFormat>
  <Paragraphs>914</Paragraphs>
  <Slides>80</Slides>
  <Notes>30</Notes>
  <HiddenSlides>27</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80</vt:i4>
      </vt:variant>
    </vt:vector>
  </HeadingPairs>
  <TitlesOfParts>
    <vt:vector size="96" baseType="lpstr">
      <vt:lpstr>ＭＳ Ｐゴシック</vt:lpstr>
      <vt:lpstr>ヒラギノ角ゴ ProN W3</vt:lpstr>
      <vt:lpstr>Andale Mono</vt:lpstr>
      <vt:lpstr>Arial</vt:lpstr>
      <vt:lpstr>Cumberland AMT;Cumberland;Couri</vt:lpstr>
      <vt:lpstr>DejaVu Sans</vt:lpstr>
      <vt:lpstr>Garamond</vt:lpstr>
      <vt:lpstr>Geneva</vt:lpstr>
      <vt:lpstr>Gill Sans</vt:lpstr>
      <vt:lpstr>HelveticaNeueLT Pro 43 LtEx</vt:lpstr>
      <vt:lpstr>HelveticaNeueLT Pro 45 Lt</vt:lpstr>
      <vt:lpstr>HelveticaNeueLT Pro 47 LtCn</vt:lpstr>
      <vt:lpstr>msgothic</vt:lpstr>
      <vt:lpstr>Times New Roman</vt:lpstr>
      <vt:lpstr>Wingdings</vt:lpstr>
      <vt:lpstr>workshops</vt:lpstr>
      <vt:lpstr>RNA-seq data analysis:  transcriptome  assembly and differential expression analysis</vt:lpstr>
      <vt:lpstr>HTS Applications - Overview</vt:lpstr>
      <vt:lpstr>RNA-seq workflow</vt:lpstr>
      <vt:lpstr>Designing the right experiment</vt:lpstr>
      <vt:lpstr>Designing the right experiment</vt:lpstr>
      <vt:lpstr>Designing the right experiment</vt:lpstr>
      <vt:lpstr>Designing the right experiment</vt:lpstr>
      <vt:lpstr>Step1 – Library Preparation</vt:lpstr>
      <vt:lpstr>Step 1 – Library Preparation</vt:lpstr>
      <vt:lpstr>Step 1 – Library Preparation</vt:lpstr>
      <vt:lpstr>Step 1 – Library Preparation</vt:lpstr>
      <vt:lpstr>Step 1 – Library Preparation</vt:lpstr>
      <vt:lpstr>Step 1 – Library Preparation</vt:lpstr>
      <vt:lpstr>Step 1 – Library Preparation</vt:lpstr>
      <vt:lpstr>Step 2 – Sequencing</vt:lpstr>
      <vt:lpstr>Single- vs paired-end sequencing</vt:lpstr>
      <vt:lpstr>Replicates – do I need them?</vt:lpstr>
      <vt:lpstr>Replicates – do I need them?</vt:lpstr>
      <vt:lpstr>Replicates – do I need them?</vt:lpstr>
      <vt:lpstr>Controlling batch effects</vt:lpstr>
      <vt:lpstr>Controlling batch effects</vt:lpstr>
      <vt:lpstr>Example of experimental design</vt:lpstr>
      <vt:lpstr>Example of experimental design</vt:lpstr>
      <vt:lpstr>...better experimental design</vt:lpstr>
      <vt:lpstr>...even better experimental design</vt:lpstr>
      <vt:lpstr>Multiplexing to prevent batch effects</vt:lpstr>
      <vt:lpstr>PowerPoint Presentation</vt:lpstr>
      <vt:lpstr>PowerPoint Presentation</vt:lpstr>
      <vt:lpstr>Quality Control</vt:lpstr>
      <vt:lpstr>FastQC</vt:lpstr>
      <vt:lpstr>Alignment</vt:lpstr>
      <vt:lpstr>Aliments are reported as SAM</vt:lpstr>
      <vt:lpstr>PowerPoint Presentation</vt:lpstr>
      <vt:lpstr>PowerPoint Presentation</vt:lpstr>
      <vt:lpstr>PowerPoint Presentation</vt:lpstr>
      <vt:lpstr>PowerPoint Presentation</vt:lpstr>
      <vt:lpstr>PowerPoint Presentation</vt:lpstr>
      <vt:lpstr>PowerPoint Presentation</vt:lpstr>
      <vt:lpstr>Transcriptome assembly</vt:lpstr>
      <vt:lpstr>Transcriptome assembly</vt:lpstr>
      <vt:lpstr>Transcriptome assembly</vt:lpstr>
      <vt:lpstr>Transcriptome assembly</vt:lpstr>
      <vt:lpstr>Transcriptome assembly</vt:lpstr>
      <vt:lpstr>Cufflinks</vt:lpstr>
      <vt:lpstr>StringTie</vt:lpstr>
      <vt:lpstr>Transcriptome Assembly &amp; Isoform quantification Tools</vt:lpstr>
      <vt:lpstr>Reference sequence: NOT FOUND</vt:lpstr>
      <vt:lpstr>Normalised expression values</vt:lpstr>
      <vt:lpstr>Normalised expression values</vt:lpstr>
      <vt:lpstr>FPKM (Fragment Per Kilobase Million)</vt:lpstr>
      <vt:lpstr>FPKM (RPKM)</vt:lpstr>
      <vt:lpstr>FPKM (RPKM)</vt:lpstr>
      <vt:lpstr>FPKM (RPKM)</vt:lpstr>
      <vt:lpstr>TPM (Transcripts Per Million)</vt:lpstr>
      <vt:lpstr>TPM (Transcripts Per Million)</vt:lpstr>
      <vt:lpstr>TPM (Transcripts Per Million)</vt:lpstr>
      <vt:lpstr>TPM (Transcripts Per Million)</vt:lpstr>
      <vt:lpstr>FPKM VS TPM </vt:lpstr>
      <vt:lpstr>Differential Expression Analysis</vt:lpstr>
      <vt:lpstr>Differential Expression Tools</vt:lpstr>
      <vt:lpstr>Different tools outcome different results</vt:lpstr>
      <vt:lpstr>Schema of workflows selection</vt:lpstr>
      <vt:lpstr>Differential Expression Tools</vt:lpstr>
      <vt:lpstr>Alternative pipeline</vt:lpstr>
      <vt:lpstr>Differential gene expression analysis</vt:lpstr>
      <vt:lpstr>DE analysis</vt:lpstr>
      <vt:lpstr>DE analysis - Statistical test</vt:lpstr>
      <vt:lpstr>Plotting DE analysis outcome</vt:lpstr>
      <vt:lpstr>Outlier detection</vt:lpstr>
      <vt:lpstr>Outlier effect </vt:lpstr>
      <vt:lpstr>Differential Isoform Expression</vt:lpstr>
      <vt:lpstr>Methods to study splicing from RNA-seq data</vt:lpstr>
      <vt:lpstr>Multiple other applications</vt:lpstr>
      <vt:lpstr>How do I choose the right tool ?</vt:lpstr>
      <vt:lpstr>PowerPoint Presentation</vt:lpstr>
      <vt:lpstr>OTHER TOOLS</vt:lpstr>
      <vt:lpstr>The hands-on design</vt:lpstr>
      <vt:lpstr>FIRST PART (MORNING SESSION)</vt:lpstr>
      <vt:lpstr>SECOND PART (AFT.NN SESSION)</vt:lpstr>
      <vt:lpstr>Functional enrichment</vt:lpstr>
    </vt:vector>
  </TitlesOfParts>
  <Company>External Services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EMBL-EBI Powerpoint Presentation</dc:title>
  <dc:creator>External Services</dc:creator>
  <cp:lastModifiedBy>Microsoft Office User</cp:lastModifiedBy>
  <cp:revision>240</cp:revision>
  <dcterms:created xsi:type="dcterms:W3CDTF">2013-06-02T22:01:59Z</dcterms:created>
  <dcterms:modified xsi:type="dcterms:W3CDTF">2018-09-03T08:22:08Z</dcterms:modified>
</cp:coreProperties>
</file>