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53"/>
  </p:notesMasterIdLst>
  <p:handoutMasterIdLst>
    <p:handoutMasterId r:id="rId54"/>
  </p:handoutMasterIdLst>
  <p:sldIdLst>
    <p:sldId id="308" r:id="rId2"/>
    <p:sldId id="522" r:id="rId3"/>
    <p:sldId id="523" r:id="rId4"/>
    <p:sldId id="575" r:id="rId5"/>
    <p:sldId id="545" r:id="rId6"/>
    <p:sldId id="544" r:id="rId7"/>
    <p:sldId id="543" r:id="rId8"/>
    <p:sldId id="540" r:id="rId9"/>
    <p:sldId id="542" r:id="rId10"/>
    <p:sldId id="546" r:id="rId11"/>
    <p:sldId id="534" r:id="rId12"/>
    <p:sldId id="533" r:id="rId13"/>
    <p:sldId id="537" r:id="rId14"/>
    <p:sldId id="538" r:id="rId15"/>
    <p:sldId id="531" r:id="rId16"/>
    <p:sldId id="535" r:id="rId17"/>
    <p:sldId id="536" r:id="rId18"/>
    <p:sldId id="567" r:id="rId19"/>
    <p:sldId id="576" r:id="rId20"/>
    <p:sldId id="528" r:id="rId21"/>
    <p:sldId id="547" r:id="rId22"/>
    <p:sldId id="570" r:id="rId23"/>
    <p:sldId id="571" r:id="rId24"/>
    <p:sldId id="530" r:id="rId25"/>
    <p:sldId id="549" r:id="rId26"/>
    <p:sldId id="529" r:id="rId27"/>
    <p:sldId id="555" r:id="rId28"/>
    <p:sldId id="556" r:id="rId29"/>
    <p:sldId id="557" r:id="rId30"/>
    <p:sldId id="532" r:id="rId31"/>
    <p:sldId id="574" r:id="rId32"/>
    <p:sldId id="573" r:id="rId33"/>
    <p:sldId id="581" r:id="rId34"/>
    <p:sldId id="582" r:id="rId35"/>
    <p:sldId id="572" r:id="rId36"/>
    <p:sldId id="569" r:id="rId37"/>
    <p:sldId id="565" r:id="rId38"/>
    <p:sldId id="566" r:id="rId39"/>
    <p:sldId id="578" r:id="rId40"/>
    <p:sldId id="561" r:id="rId41"/>
    <p:sldId id="579" r:id="rId42"/>
    <p:sldId id="562" r:id="rId43"/>
    <p:sldId id="560" r:id="rId44"/>
    <p:sldId id="539" r:id="rId45"/>
    <p:sldId id="527" r:id="rId46"/>
    <p:sldId id="563" r:id="rId47"/>
    <p:sldId id="552" r:id="rId48"/>
    <p:sldId id="564" r:id="rId49"/>
    <p:sldId id="577" r:id="rId50"/>
    <p:sldId id="580" r:id="rId51"/>
    <p:sldId id="583" r:id="rId52"/>
  </p:sldIdLst>
  <p:sldSz cx="9906000" cy="6858000" type="A4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START" id="{743E3954-3C7A-7F40-A7F3-9D2E4623F09C}">
          <p14:sldIdLst>
            <p14:sldId id="308"/>
          </p14:sldIdLst>
        </p14:section>
        <p14:section name="About FMlab" id="{24917B10-A39A-0849-A65B-379D3B7B2698}">
          <p14:sldIdLst>
            <p14:sldId id="522"/>
            <p14:sldId id="523"/>
            <p14:sldId id="575"/>
          </p14:sldIdLst>
        </p14:section>
        <p14:section name="The Duke Sage" id="{A9FD0798-7B6C-3C48-A386-344EB7C53E99}">
          <p14:sldIdLst>
            <p14:sldId id="545"/>
            <p14:sldId id="544"/>
            <p14:sldId id="543"/>
            <p14:sldId id="540"/>
            <p14:sldId id="542"/>
            <p14:sldId id="546"/>
            <p14:sldId id="534"/>
          </p14:sldIdLst>
        </p14:section>
        <p14:section name="CONTENT" id="{20E965D5-0473-464E-96D1-7EFC516F8228}">
          <p14:sldIdLst>
            <p14:sldId id="533"/>
            <p14:sldId id="537"/>
            <p14:sldId id="538"/>
          </p14:sldIdLst>
        </p14:section>
        <p14:section name="-1-" id="{632FBF95-381E-5D4B-8BA7-EC2DC61A4C09}">
          <p14:sldIdLst>
            <p14:sldId id="531"/>
            <p14:sldId id="535"/>
            <p14:sldId id="536"/>
            <p14:sldId id="567"/>
            <p14:sldId id="576"/>
          </p14:sldIdLst>
        </p14:section>
        <p14:section name="-2-" id="{D52DF4FB-1A26-3849-B11F-B71E1520A6D5}">
          <p14:sldIdLst>
            <p14:sldId id="528"/>
            <p14:sldId id="547"/>
            <p14:sldId id="570"/>
            <p14:sldId id="571"/>
          </p14:sldIdLst>
        </p14:section>
        <p14:section name="-3-" id="{88FD73BE-7852-FA43-B341-2C8D04531396}">
          <p14:sldIdLst>
            <p14:sldId id="530"/>
            <p14:sldId id="549"/>
          </p14:sldIdLst>
        </p14:section>
        <p14:section name="-4-" id="{1E846BAB-C7EA-EE44-A986-6BE2F2CB0D35}">
          <p14:sldIdLst>
            <p14:sldId id="529"/>
            <p14:sldId id="555"/>
            <p14:sldId id="556"/>
            <p14:sldId id="557"/>
          </p14:sldIdLst>
        </p14:section>
        <p14:section name="-5-" id="{4DB796F3-861D-6241-82BC-132313DFBBFC}">
          <p14:sldIdLst>
            <p14:sldId id="532"/>
            <p14:sldId id="574"/>
            <p14:sldId id="573"/>
            <p14:sldId id="581"/>
            <p14:sldId id="582"/>
            <p14:sldId id="572"/>
          </p14:sldIdLst>
        </p14:section>
        <p14:section name="Excuses people make" id="{4DF4669D-FDFE-F94F-A305-48BCB01F5892}">
          <p14:sldIdLst>
            <p14:sldId id="569"/>
            <p14:sldId id="565"/>
            <p14:sldId id="566"/>
            <p14:sldId id="578"/>
            <p14:sldId id="561"/>
            <p14:sldId id="579"/>
            <p14:sldId id="562"/>
            <p14:sldId id="560"/>
          </p14:sldIdLst>
        </p14:section>
        <p14:section name="Summary" id="{61BC4312-12E8-FD4E-B84A-74F8FD402E77}">
          <p14:sldIdLst>
            <p14:sldId id="539"/>
            <p14:sldId id="527"/>
            <p14:sldId id="563"/>
            <p14:sldId id="552"/>
            <p14:sldId id="564"/>
          </p14:sldIdLst>
        </p14:section>
        <p14:section name="END" id="{4E0A0EDE-3CC2-E940-BE62-F8189F8B91E0}">
          <p14:sldIdLst>
            <p14:sldId id="577"/>
            <p14:sldId id="580"/>
            <p14:sldId id="58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BF3D1"/>
    <a:srgbClr val="1A1A1A"/>
    <a:srgbClr val="00339A"/>
    <a:srgbClr val="B1CCE9"/>
    <a:srgbClr val="C2DFFF"/>
    <a:srgbClr val="3AABFD"/>
    <a:srgbClr val="9999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23" autoAdjust="0"/>
    <p:restoredTop sz="81058" autoAdjust="0"/>
  </p:normalViewPr>
  <p:slideViewPr>
    <p:cSldViewPr>
      <p:cViewPr>
        <p:scale>
          <a:sx n="55" d="100"/>
          <a:sy n="55" d="100"/>
        </p:scale>
        <p:origin x="-3368" y="-1440"/>
      </p:cViewPr>
      <p:guideLst>
        <p:guide orient="horz" pos="2160"/>
        <p:guide pos="2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85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4250643-C4F3-D84B-9084-B7B601CC0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35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29A6564-4ED6-B44C-B803-7CFE4D907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058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fld id="{6B89C89A-81AA-B848-B174-2BDCDEDDD664}" type="slidenum">
              <a:rPr lang="en-US" sz="1200">
                <a:latin typeface="Arial" charset="0"/>
              </a:rPr>
              <a:pPr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804E90-FE68-0F44-BAD3-C25DAF358240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781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81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624A0F-7262-D94B-88F0-079E42BC6969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Think of it as putting in the</a:t>
            </a:r>
            <a:r>
              <a:rPr lang="en-US" baseline="0" dirty="0" smtClean="0"/>
              <a:t> right experimental controls. Can be time consuming but integral part of project.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9A6564-4ED6-B44C-B803-7CFE4D9071B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2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921552" cy="5013176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500" b="0" i="0" u="none" strike="noStrike" cap="none" normalizeH="0" baseline="0">
              <a:ln>
                <a:noFill/>
              </a:ln>
              <a:solidFill>
                <a:srgbClr val="353535"/>
              </a:solidFill>
              <a:effectLst/>
              <a:latin typeface="Myriad Pr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19680" y="5157192"/>
            <a:ext cx="463757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585858"/>
                </a:solidFill>
              </a:rPr>
              <a:t>Florian </a:t>
            </a:r>
            <a:r>
              <a:rPr lang="en-US" sz="3200" b="1" dirty="0" err="1" smtClean="0">
                <a:solidFill>
                  <a:srgbClr val="585858"/>
                </a:solidFill>
              </a:rPr>
              <a:t>Markowetz</a:t>
            </a:r>
            <a:endParaRPr lang="en-US" sz="3200" b="1" dirty="0" smtClean="0">
              <a:solidFill>
                <a:srgbClr val="585858"/>
              </a:solidFill>
            </a:endParaRPr>
          </a:p>
          <a:p>
            <a:pPr algn="ctr">
              <a:defRPr/>
            </a:pPr>
            <a:r>
              <a:rPr lang="en-US" sz="3200" b="0" dirty="0" smtClean="0">
                <a:solidFill>
                  <a:srgbClr val="585858"/>
                </a:solidFill>
              </a:rPr>
              <a:t>CRUK Cambridge Institute</a:t>
            </a:r>
            <a:endParaRPr lang="en-US" sz="3200" b="0" dirty="0">
              <a:solidFill>
                <a:srgbClr val="585858"/>
              </a:solidFill>
            </a:endParaRPr>
          </a:p>
          <a:p>
            <a:pPr algn="ctr">
              <a:defRPr/>
            </a:pPr>
            <a:r>
              <a:rPr lang="en-US" sz="3200" dirty="0" err="1" smtClean="0">
                <a:solidFill>
                  <a:srgbClr val="585858"/>
                </a:solidFill>
              </a:rPr>
              <a:t>www.markowetzlab.org</a:t>
            </a:r>
            <a:endParaRPr lang="en-US" sz="3200" dirty="0">
              <a:solidFill>
                <a:srgbClr val="585858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38250" y="1676400"/>
            <a:ext cx="8420100" cy="11430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06700" y="2895600"/>
            <a:ext cx="6851650" cy="6858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rgbClr val="585858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pic>
        <p:nvPicPr>
          <p:cNvPr id="9" name="Picture 8" descr="CRUK Logo for PRINTED formats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" t="12717" r="54314" b="12274"/>
          <a:stretch/>
        </p:blipFill>
        <p:spPr>
          <a:xfrm>
            <a:off x="7917729" y="5085184"/>
            <a:ext cx="1931815" cy="1700808"/>
          </a:xfrm>
          <a:prstGeom prst="rect">
            <a:avLst/>
          </a:prstGeom>
        </p:spPr>
      </p:pic>
      <p:pic>
        <p:nvPicPr>
          <p:cNvPr id="10" name="Picture 9" descr="CU_logo.gi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73" b="-2080"/>
          <a:stretch/>
        </p:blipFill>
        <p:spPr>
          <a:xfrm>
            <a:off x="200472" y="5157192"/>
            <a:ext cx="1440160" cy="163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9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29500" y="-25400"/>
            <a:ext cx="2476500" cy="64262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" y="-25400"/>
            <a:ext cx="7277100" cy="64262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6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45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1371600"/>
            <a:ext cx="458787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0475" y="1371600"/>
            <a:ext cx="458787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3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9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7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70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93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546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990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371600"/>
            <a:ext cx="93281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Myriad Pro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Myriad Pro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Myriad Pro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Myriad Pro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Myriad Pro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Myriad Pro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Myriad Pro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jpg"/><Relationship Id="rId12" Type="http://schemas.openxmlformats.org/officeDocument/2006/relationships/image" Target="../media/image14.png"/><Relationship Id="rId13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0.jpg"/><Relationship Id="rId9" Type="http://schemas.openxmlformats.org/officeDocument/2006/relationships/image" Target="../media/image11.jpg"/><Relationship Id="rId10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0472" y="188640"/>
            <a:ext cx="9529886" cy="3024336"/>
          </a:xfrm>
        </p:spPr>
        <p:txBody>
          <a:bodyPr/>
          <a:lstStyle/>
          <a:p>
            <a:pPr eaLnBrk="1" hangingPunct="1"/>
            <a:r>
              <a:rPr lang="en-US" sz="8000" dirty="0" smtClean="0">
                <a:solidFill>
                  <a:srgbClr val="00339A"/>
                </a:solidFill>
                <a:latin typeface="Myriad Pro" charset="0"/>
                <a:ea typeface="ＭＳ Ｐゴシック" charset="0"/>
                <a:cs typeface="ＭＳ Ｐゴシック" charset="0"/>
              </a:rPr>
              <a:t>5 selfish reasons</a:t>
            </a:r>
            <a:br>
              <a:rPr lang="en-US" sz="8000" dirty="0" smtClean="0">
                <a:solidFill>
                  <a:srgbClr val="00339A"/>
                </a:solidFill>
                <a:latin typeface="Myriad Pro" charset="0"/>
                <a:ea typeface="ＭＳ Ｐゴシック" charset="0"/>
                <a:cs typeface="ＭＳ Ｐゴシック" charset="0"/>
              </a:rPr>
            </a:br>
            <a:r>
              <a:rPr lang="en-US" sz="8000" dirty="0" smtClean="0">
                <a:solidFill>
                  <a:srgbClr val="00339A"/>
                </a:solidFill>
                <a:latin typeface="Myriad Pro" charset="0"/>
                <a:ea typeface="ＭＳ Ｐゴシック" charset="0"/>
                <a:cs typeface="ＭＳ Ｐゴシック" charset="0"/>
              </a:rPr>
              <a:t>to work </a:t>
            </a:r>
            <a:r>
              <a:rPr lang="en-US" sz="8000" b="1" dirty="0" smtClean="0">
                <a:solidFill>
                  <a:srgbClr val="00339A"/>
                </a:solidFill>
                <a:latin typeface="Myriad Pro" charset="0"/>
                <a:ea typeface="ＭＳ Ｐゴシック" charset="0"/>
                <a:cs typeface="ＭＳ Ｐゴシック" charset="0"/>
              </a:rPr>
              <a:t>reproducibly</a:t>
            </a:r>
            <a:endParaRPr lang="en-US" sz="8000" b="1" dirty="0">
              <a:solidFill>
                <a:srgbClr val="00339A"/>
              </a:solidFill>
              <a:latin typeface="Myriad Pr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88504" y="3573016"/>
            <a:ext cx="9169846" cy="792088"/>
          </a:xfrm>
        </p:spPr>
        <p:txBody>
          <a:bodyPr/>
          <a:lstStyle/>
          <a:p>
            <a:r>
              <a:rPr lang="en-US" dirty="0" smtClean="0"/>
              <a:t>More publications, more grants, more awesome!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464" y="5949280"/>
            <a:ext cx="5472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videolectures.net</a:t>
            </a:r>
            <a:r>
              <a:rPr lang="en-US" dirty="0"/>
              <a:t>/cancerbioinformatics2010_baggerly_irrh/</a:t>
            </a:r>
          </a:p>
        </p:txBody>
      </p:sp>
      <p:pic>
        <p:nvPicPr>
          <p:cNvPr id="3" name="Picture 2" descr="Screen Shot 2015-05-02 at 21.57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906000" cy="581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6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5-02 at 17.35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836712"/>
            <a:ext cx="9143741" cy="487233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>
            <a:off x="1136576" y="2636912"/>
            <a:ext cx="446449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112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3008784" y="332656"/>
            <a:ext cx="3168351" cy="6215296"/>
          </a:xfrm>
          <a:prstGeom prst="rect">
            <a:avLst/>
          </a:prstGeom>
          <a:noFill/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600" kern="1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Reproducible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the right thing to do!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 world would be a better place if everyone did it!</a:t>
            </a:r>
          </a:p>
          <a:p>
            <a:endParaRPr lang="en-US" dirty="0"/>
          </a:p>
          <a:p>
            <a:r>
              <a:rPr lang="en-US" dirty="0" smtClean="0"/>
              <a:t>It’s the foundation of Science!</a:t>
            </a:r>
          </a:p>
          <a:p>
            <a:endParaRPr lang="en-US" dirty="0"/>
          </a:p>
          <a:p>
            <a:r>
              <a:rPr lang="en-US" dirty="0"/>
              <a:t>It’s the </a:t>
            </a:r>
            <a:r>
              <a:rPr lang="en-US" dirty="0" err="1"/>
              <a:t>honourable</a:t>
            </a:r>
            <a:r>
              <a:rPr lang="en-US" dirty="0"/>
              <a:t> thing to do!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9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.02389_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863" y="-1107504"/>
            <a:ext cx="12729864" cy="849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00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714060729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608" y="-21783"/>
            <a:ext cx="10657184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4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3008784" y="332656"/>
            <a:ext cx="3168351" cy="6215296"/>
          </a:xfrm>
          <a:prstGeom prst="rect">
            <a:avLst/>
          </a:prstGeom>
          <a:noFill/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600" kern="1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  <a:t>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25400"/>
            <a:ext cx="9906000" cy="6883400"/>
          </a:xfrm>
        </p:spPr>
        <p:txBody>
          <a:bodyPr/>
          <a:lstStyle/>
          <a:p>
            <a:r>
              <a:rPr lang="en-US" sz="9600" dirty="0" smtClean="0">
                <a:solidFill>
                  <a:srgbClr val="254061"/>
                </a:solidFill>
              </a:rPr>
              <a:t>Reproducibility helps to </a:t>
            </a:r>
            <a:br>
              <a:rPr lang="en-US" sz="9600" dirty="0" smtClean="0">
                <a:solidFill>
                  <a:srgbClr val="254061"/>
                </a:solidFill>
              </a:rPr>
            </a:br>
            <a:r>
              <a:rPr lang="en-US" sz="9600" b="1" dirty="0" smtClean="0">
                <a:solidFill>
                  <a:srgbClr val="254061"/>
                </a:solidFill>
              </a:rPr>
              <a:t>avoid disaster</a:t>
            </a:r>
            <a:endParaRPr lang="en-US" sz="9600" b="1" dirty="0">
              <a:solidFill>
                <a:srgbClr val="2540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9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16" name="Rectangle 64"/>
          <p:cNvSpPr>
            <a:spLocks noChangeArrowheads="1"/>
          </p:cNvSpPr>
          <p:nvPr/>
        </p:nvSpPr>
        <p:spPr bwMode="auto">
          <a:xfrm>
            <a:off x="0" y="3962400"/>
            <a:ext cx="9906000" cy="28956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8371" name="Group 3"/>
          <p:cNvGrpSpPr>
            <a:grpSpLocks/>
          </p:cNvGrpSpPr>
          <p:nvPr/>
        </p:nvGrpSpPr>
        <p:grpSpPr bwMode="auto">
          <a:xfrm>
            <a:off x="349250" y="1997075"/>
            <a:ext cx="4238625" cy="860425"/>
            <a:chOff x="198" y="1258"/>
            <a:chExt cx="2465" cy="542"/>
          </a:xfrm>
        </p:grpSpPr>
        <p:sp>
          <p:nvSpPr>
            <p:cNvPr id="177156" name="AutoShape 4"/>
            <p:cNvSpPr>
              <a:spLocks noChangeArrowheads="1"/>
            </p:cNvSpPr>
            <p:nvPr/>
          </p:nvSpPr>
          <p:spPr bwMode="auto">
            <a:xfrm flipH="1">
              <a:off x="198" y="1258"/>
              <a:ext cx="2465" cy="283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57" name="Text Box 5"/>
            <p:cNvSpPr txBox="1">
              <a:spLocks noChangeArrowheads="1"/>
            </p:cNvSpPr>
            <p:nvPr/>
          </p:nvSpPr>
          <p:spPr bwMode="auto">
            <a:xfrm>
              <a:off x="203" y="1566"/>
              <a:ext cx="44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/>
                <a:t>Weak</a:t>
              </a:r>
              <a:endParaRPr lang="en-US" sz="1800"/>
            </a:p>
          </p:txBody>
        </p:sp>
        <p:sp>
          <p:nvSpPr>
            <p:cNvPr id="177158" name="Text Box 6"/>
            <p:cNvSpPr txBox="1">
              <a:spLocks noChangeArrowheads="1"/>
            </p:cNvSpPr>
            <p:nvPr/>
          </p:nvSpPr>
          <p:spPr bwMode="auto">
            <a:xfrm>
              <a:off x="2125" y="1566"/>
              <a:ext cx="51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/>
                <a:t>Strong</a:t>
              </a:r>
            </a:p>
          </p:txBody>
        </p:sp>
        <p:sp>
          <p:nvSpPr>
            <p:cNvPr id="177159" name="Text Box 7"/>
            <p:cNvSpPr txBox="1">
              <a:spLocks noChangeArrowheads="1"/>
            </p:cNvSpPr>
            <p:nvPr/>
          </p:nvSpPr>
          <p:spPr bwMode="auto">
            <a:xfrm>
              <a:off x="1008" y="1567"/>
              <a:ext cx="72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/>
                <a:t>Phenotype</a:t>
              </a:r>
            </a:p>
          </p:txBody>
        </p:sp>
      </p:grpSp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263525" y="1085850"/>
            <a:ext cx="17526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>
                <a:solidFill>
                  <a:schemeClr val="tx2"/>
                </a:solidFill>
              </a:rPr>
              <a:t>Step 1</a:t>
            </a:r>
          </a:p>
        </p:txBody>
      </p:sp>
      <p:grpSp>
        <p:nvGrpSpPr>
          <p:cNvPr id="177161" name="Group 9"/>
          <p:cNvGrpSpPr>
            <a:grpSpLocks/>
          </p:cNvGrpSpPr>
          <p:nvPr/>
        </p:nvGrpSpPr>
        <p:grpSpPr bwMode="auto">
          <a:xfrm>
            <a:off x="6521450" y="1562100"/>
            <a:ext cx="2130425" cy="2230438"/>
            <a:chOff x="4113" y="984"/>
            <a:chExt cx="1239" cy="1405"/>
          </a:xfrm>
        </p:grpSpPr>
        <p:sp>
          <p:nvSpPr>
            <p:cNvPr id="177162" name="Oval 10"/>
            <p:cNvSpPr>
              <a:spLocks noChangeArrowheads="1"/>
            </p:cNvSpPr>
            <p:nvPr/>
          </p:nvSpPr>
          <p:spPr bwMode="auto">
            <a:xfrm>
              <a:off x="4542" y="984"/>
              <a:ext cx="111" cy="116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63" name="Line 11"/>
            <p:cNvSpPr>
              <a:spLocks noChangeShapeType="1"/>
            </p:cNvSpPr>
            <p:nvPr/>
          </p:nvSpPr>
          <p:spPr bwMode="auto">
            <a:xfrm flipH="1">
              <a:off x="4407" y="1122"/>
              <a:ext cx="144" cy="259"/>
            </a:xfrm>
            <a:prstGeom prst="line">
              <a:avLst/>
            </a:prstGeom>
            <a:noFill/>
            <a:ln w="38100">
              <a:solidFill>
                <a:srgbClr val="41414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64" name="Line 12"/>
            <p:cNvSpPr>
              <a:spLocks noChangeShapeType="1"/>
            </p:cNvSpPr>
            <p:nvPr/>
          </p:nvSpPr>
          <p:spPr bwMode="auto">
            <a:xfrm>
              <a:off x="4644" y="1122"/>
              <a:ext cx="144" cy="259"/>
            </a:xfrm>
            <a:prstGeom prst="line">
              <a:avLst/>
            </a:prstGeom>
            <a:noFill/>
            <a:ln w="38100">
              <a:solidFill>
                <a:srgbClr val="41414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65" name="Oval 13"/>
            <p:cNvSpPr>
              <a:spLocks noChangeArrowheads="1"/>
            </p:cNvSpPr>
            <p:nvPr/>
          </p:nvSpPr>
          <p:spPr bwMode="auto">
            <a:xfrm>
              <a:off x="4321" y="1443"/>
              <a:ext cx="114" cy="116"/>
            </a:xfrm>
            <a:prstGeom prst="ellipse">
              <a:avLst/>
            </a:prstGeom>
            <a:gradFill rotWithShape="1">
              <a:gsLst>
                <a:gs pos="0">
                  <a:srgbClr val="CE1E10"/>
                </a:gs>
                <a:gs pos="100000">
                  <a:srgbClr val="CE1E1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66" name="Line 14"/>
            <p:cNvSpPr>
              <a:spLocks noChangeShapeType="1"/>
            </p:cNvSpPr>
            <p:nvPr/>
          </p:nvSpPr>
          <p:spPr bwMode="auto">
            <a:xfrm flipH="1">
              <a:off x="4186" y="1580"/>
              <a:ext cx="144" cy="260"/>
            </a:xfrm>
            <a:prstGeom prst="line">
              <a:avLst/>
            </a:prstGeom>
            <a:noFill/>
            <a:ln w="38100">
              <a:solidFill>
                <a:srgbClr val="41414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67" name="Line 15"/>
            <p:cNvSpPr>
              <a:spLocks noChangeShapeType="1"/>
            </p:cNvSpPr>
            <p:nvPr/>
          </p:nvSpPr>
          <p:spPr bwMode="auto">
            <a:xfrm>
              <a:off x="4423" y="1580"/>
              <a:ext cx="144" cy="260"/>
            </a:xfrm>
            <a:prstGeom prst="line">
              <a:avLst/>
            </a:prstGeom>
            <a:noFill/>
            <a:ln w="38100">
              <a:solidFill>
                <a:srgbClr val="41414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68" name="Oval 16"/>
            <p:cNvSpPr>
              <a:spLocks noChangeArrowheads="1"/>
            </p:cNvSpPr>
            <p:nvPr/>
          </p:nvSpPr>
          <p:spPr bwMode="auto">
            <a:xfrm>
              <a:off x="4792" y="1443"/>
              <a:ext cx="114" cy="116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69" name="Line 17"/>
            <p:cNvSpPr>
              <a:spLocks noChangeShapeType="1"/>
            </p:cNvSpPr>
            <p:nvPr/>
          </p:nvSpPr>
          <p:spPr bwMode="auto">
            <a:xfrm>
              <a:off x="4894" y="1580"/>
              <a:ext cx="144" cy="260"/>
            </a:xfrm>
            <a:prstGeom prst="line">
              <a:avLst/>
            </a:prstGeom>
            <a:noFill/>
            <a:ln w="38100">
              <a:solidFill>
                <a:srgbClr val="41414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70" name="Oval 18"/>
            <p:cNvSpPr>
              <a:spLocks noChangeArrowheads="1"/>
            </p:cNvSpPr>
            <p:nvPr/>
          </p:nvSpPr>
          <p:spPr bwMode="auto">
            <a:xfrm>
              <a:off x="4558" y="1849"/>
              <a:ext cx="111" cy="118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71" name="Line 19"/>
            <p:cNvSpPr>
              <a:spLocks noChangeShapeType="1"/>
            </p:cNvSpPr>
            <p:nvPr/>
          </p:nvSpPr>
          <p:spPr bwMode="auto">
            <a:xfrm flipH="1">
              <a:off x="4423" y="1987"/>
              <a:ext cx="144" cy="259"/>
            </a:xfrm>
            <a:prstGeom prst="line">
              <a:avLst/>
            </a:prstGeom>
            <a:noFill/>
            <a:ln w="38100">
              <a:solidFill>
                <a:srgbClr val="41414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72" name="Line 20"/>
            <p:cNvSpPr>
              <a:spLocks noChangeShapeType="1"/>
            </p:cNvSpPr>
            <p:nvPr/>
          </p:nvSpPr>
          <p:spPr bwMode="auto">
            <a:xfrm>
              <a:off x="4661" y="1987"/>
              <a:ext cx="138" cy="259"/>
            </a:xfrm>
            <a:prstGeom prst="line">
              <a:avLst/>
            </a:prstGeom>
            <a:noFill/>
            <a:ln w="38100">
              <a:solidFill>
                <a:srgbClr val="41414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73" name="Oval 21"/>
            <p:cNvSpPr>
              <a:spLocks noChangeArrowheads="1"/>
            </p:cNvSpPr>
            <p:nvPr/>
          </p:nvSpPr>
          <p:spPr bwMode="auto">
            <a:xfrm>
              <a:off x="5029" y="1849"/>
              <a:ext cx="111" cy="118"/>
            </a:xfrm>
            <a:prstGeom prst="ellipse">
              <a:avLst/>
            </a:prstGeom>
            <a:gradFill rotWithShape="1">
              <a:gsLst>
                <a:gs pos="0">
                  <a:srgbClr val="CE1E10"/>
                </a:gs>
                <a:gs pos="100000">
                  <a:srgbClr val="CE1E1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74" name="Line 22"/>
            <p:cNvSpPr>
              <a:spLocks noChangeShapeType="1"/>
            </p:cNvSpPr>
            <p:nvPr/>
          </p:nvSpPr>
          <p:spPr bwMode="auto">
            <a:xfrm>
              <a:off x="5132" y="1987"/>
              <a:ext cx="142" cy="259"/>
            </a:xfrm>
            <a:prstGeom prst="line">
              <a:avLst/>
            </a:prstGeom>
            <a:noFill/>
            <a:ln w="38100">
              <a:solidFill>
                <a:srgbClr val="41414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75" name="Oval 23"/>
            <p:cNvSpPr>
              <a:spLocks noChangeArrowheads="1"/>
            </p:cNvSpPr>
            <p:nvPr/>
          </p:nvSpPr>
          <p:spPr bwMode="auto">
            <a:xfrm>
              <a:off x="4321" y="2263"/>
              <a:ext cx="114" cy="11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76" name="Oval 24"/>
            <p:cNvSpPr>
              <a:spLocks noChangeArrowheads="1"/>
            </p:cNvSpPr>
            <p:nvPr/>
          </p:nvSpPr>
          <p:spPr bwMode="auto">
            <a:xfrm>
              <a:off x="4792" y="2263"/>
              <a:ext cx="114" cy="11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77" name="Oval 25"/>
            <p:cNvSpPr>
              <a:spLocks noChangeArrowheads="1"/>
            </p:cNvSpPr>
            <p:nvPr/>
          </p:nvSpPr>
          <p:spPr bwMode="auto">
            <a:xfrm>
              <a:off x="4113" y="1857"/>
              <a:ext cx="111" cy="116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78" name="Oval 26"/>
            <p:cNvSpPr>
              <a:spLocks noChangeArrowheads="1"/>
            </p:cNvSpPr>
            <p:nvPr/>
          </p:nvSpPr>
          <p:spPr bwMode="auto">
            <a:xfrm>
              <a:off x="5241" y="2273"/>
              <a:ext cx="111" cy="116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77179" name="Group 27"/>
          <p:cNvGrpSpPr>
            <a:grpSpLocks/>
          </p:cNvGrpSpPr>
          <p:nvPr/>
        </p:nvGrpSpPr>
        <p:grpSpPr bwMode="auto">
          <a:xfrm>
            <a:off x="552450" y="4470400"/>
            <a:ext cx="2130425" cy="2230438"/>
            <a:chOff x="4113" y="984"/>
            <a:chExt cx="1239" cy="1405"/>
          </a:xfrm>
        </p:grpSpPr>
        <p:sp>
          <p:nvSpPr>
            <p:cNvPr id="177180" name="Oval 28"/>
            <p:cNvSpPr>
              <a:spLocks noChangeArrowheads="1"/>
            </p:cNvSpPr>
            <p:nvPr/>
          </p:nvSpPr>
          <p:spPr bwMode="auto">
            <a:xfrm>
              <a:off x="4542" y="984"/>
              <a:ext cx="111" cy="116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81" name="Line 29"/>
            <p:cNvSpPr>
              <a:spLocks noChangeShapeType="1"/>
            </p:cNvSpPr>
            <p:nvPr/>
          </p:nvSpPr>
          <p:spPr bwMode="auto">
            <a:xfrm flipH="1">
              <a:off x="4407" y="1122"/>
              <a:ext cx="144" cy="259"/>
            </a:xfrm>
            <a:prstGeom prst="line">
              <a:avLst/>
            </a:prstGeom>
            <a:noFill/>
            <a:ln w="38100">
              <a:solidFill>
                <a:srgbClr val="41414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82" name="Line 30"/>
            <p:cNvSpPr>
              <a:spLocks noChangeShapeType="1"/>
            </p:cNvSpPr>
            <p:nvPr/>
          </p:nvSpPr>
          <p:spPr bwMode="auto">
            <a:xfrm>
              <a:off x="4644" y="1122"/>
              <a:ext cx="144" cy="259"/>
            </a:xfrm>
            <a:prstGeom prst="line">
              <a:avLst/>
            </a:prstGeom>
            <a:noFill/>
            <a:ln w="38100">
              <a:solidFill>
                <a:srgbClr val="41414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83" name="Oval 31"/>
            <p:cNvSpPr>
              <a:spLocks noChangeArrowheads="1"/>
            </p:cNvSpPr>
            <p:nvPr/>
          </p:nvSpPr>
          <p:spPr bwMode="auto">
            <a:xfrm>
              <a:off x="4321" y="1443"/>
              <a:ext cx="114" cy="116"/>
            </a:xfrm>
            <a:prstGeom prst="ellipse">
              <a:avLst/>
            </a:prstGeom>
            <a:gradFill rotWithShape="1">
              <a:gsLst>
                <a:gs pos="0">
                  <a:srgbClr val="CE1E10"/>
                </a:gs>
                <a:gs pos="100000">
                  <a:srgbClr val="CE1E1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84" name="Line 32"/>
            <p:cNvSpPr>
              <a:spLocks noChangeShapeType="1"/>
            </p:cNvSpPr>
            <p:nvPr/>
          </p:nvSpPr>
          <p:spPr bwMode="auto">
            <a:xfrm flipH="1">
              <a:off x="4186" y="1580"/>
              <a:ext cx="144" cy="260"/>
            </a:xfrm>
            <a:prstGeom prst="line">
              <a:avLst/>
            </a:prstGeom>
            <a:noFill/>
            <a:ln w="38100">
              <a:solidFill>
                <a:srgbClr val="41414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85" name="Line 33"/>
            <p:cNvSpPr>
              <a:spLocks noChangeShapeType="1"/>
            </p:cNvSpPr>
            <p:nvPr/>
          </p:nvSpPr>
          <p:spPr bwMode="auto">
            <a:xfrm>
              <a:off x="4423" y="1580"/>
              <a:ext cx="144" cy="260"/>
            </a:xfrm>
            <a:prstGeom prst="line">
              <a:avLst/>
            </a:prstGeom>
            <a:noFill/>
            <a:ln w="38100">
              <a:solidFill>
                <a:srgbClr val="41414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86" name="Oval 34"/>
            <p:cNvSpPr>
              <a:spLocks noChangeArrowheads="1"/>
            </p:cNvSpPr>
            <p:nvPr/>
          </p:nvSpPr>
          <p:spPr bwMode="auto">
            <a:xfrm>
              <a:off x="4792" y="1443"/>
              <a:ext cx="114" cy="116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87" name="Line 35"/>
            <p:cNvSpPr>
              <a:spLocks noChangeShapeType="1"/>
            </p:cNvSpPr>
            <p:nvPr/>
          </p:nvSpPr>
          <p:spPr bwMode="auto">
            <a:xfrm>
              <a:off x="4894" y="1580"/>
              <a:ext cx="144" cy="260"/>
            </a:xfrm>
            <a:prstGeom prst="line">
              <a:avLst/>
            </a:prstGeom>
            <a:noFill/>
            <a:ln w="38100">
              <a:solidFill>
                <a:srgbClr val="41414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88" name="Oval 36"/>
            <p:cNvSpPr>
              <a:spLocks noChangeArrowheads="1"/>
            </p:cNvSpPr>
            <p:nvPr/>
          </p:nvSpPr>
          <p:spPr bwMode="auto">
            <a:xfrm>
              <a:off x="4558" y="1849"/>
              <a:ext cx="111" cy="118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89" name="Line 37"/>
            <p:cNvSpPr>
              <a:spLocks noChangeShapeType="1"/>
            </p:cNvSpPr>
            <p:nvPr/>
          </p:nvSpPr>
          <p:spPr bwMode="auto">
            <a:xfrm flipH="1">
              <a:off x="4423" y="1987"/>
              <a:ext cx="144" cy="259"/>
            </a:xfrm>
            <a:prstGeom prst="line">
              <a:avLst/>
            </a:prstGeom>
            <a:noFill/>
            <a:ln w="38100">
              <a:solidFill>
                <a:srgbClr val="41414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90" name="Line 38"/>
            <p:cNvSpPr>
              <a:spLocks noChangeShapeType="1"/>
            </p:cNvSpPr>
            <p:nvPr/>
          </p:nvSpPr>
          <p:spPr bwMode="auto">
            <a:xfrm>
              <a:off x="4661" y="1987"/>
              <a:ext cx="138" cy="259"/>
            </a:xfrm>
            <a:prstGeom prst="line">
              <a:avLst/>
            </a:prstGeom>
            <a:noFill/>
            <a:ln w="38100">
              <a:solidFill>
                <a:srgbClr val="41414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91" name="Oval 39"/>
            <p:cNvSpPr>
              <a:spLocks noChangeArrowheads="1"/>
            </p:cNvSpPr>
            <p:nvPr/>
          </p:nvSpPr>
          <p:spPr bwMode="auto">
            <a:xfrm>
              <a:off x="5029" y="1849"/>
              <a:ext cx="111" cy="118"/>
            </a:xfrm>
            <a:prstGeom prst="ellipse">
              <a:avLst/>
            </a:prstGeom>
            <a:gradFill rotWithShape="1">
              <a:gsLst>
                <a:gs pos="0">
                  <a:srgbClr val="CE1E10"/>
                </a:gs>
                <a:gs pos="100000">
                  <a:srgbClr val="CE1E1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92" name="Line 40"/>
            <p:cNvSpPr>
              <a:spLocks noChangeShapeType="1"/>
            </p:cNvSpPr>
            <p:nvPr/>
          </p:nvSpPr>
          <p:spPr bwMode="auto">
            <a:xfrm>
              <a:off x="5132" y="1987"/>
              <a:ext cx="142" cy="259"/>
            </a:xfrm>
            <a:prstGeom prst="line">
              <a:avLst/>
            </a:prstGeom>
            <a:noFill/>
            <a:ln w="38100">
              <a:solidFill>
                <a:srgbClr val="41414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93" name="Oval 41"/>
            <p:cNvSpPr>
              <a:spLocks noChangeArrowheads="1"/>
            </p:cNvSpPr>
            <p:nvPr/>
          </p:nvSpPr>
          <p:spPr bwMode="auto">
            <a:xfrm>
              <a:off x="4321" y="2263"/>
              <a:ext cx="114" cy="11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94" name="Oval 42"/>
            <p:cNvSpPr>
              <a:spLocks noChangeArrowheads="1"/>
            </p:cNvSpPr>
            <p:nvPr/>
          </p:nvSpPr>
          <p:spPr bwMode="auto">
            <a:xfrm>
              <a:off x="4792" y="2263"/>
              <a:ext cx="114" cy="11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95" name="Oval 43"/>
            <p:cNvSpPr>
              <a:spLocks noChangeArrowheads="1"/>
            </p:cNvSpPr>
            <p:nvPr/>
          </p:nvSpPr>
          <p:spPr bwMode="auto">
            <a:xfrm>
              <a:off x="4113" y="1857"/>
              <a:ext cx="111" cy="116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196" name="Oval 44"/>
            <p:cNvSpPr>
              <a:spLocks noChangeArrowheads="1"/>
            </p:cNvSpPr>
            <p:nvPr/>
          </p:nvSpPr>
          <p:spPr bwMode="auto">
            <a:xfrm>
              <a:off x="5241" y="2273"/>
              <a:ext cx="111" cy="116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7197" name="Text Box 45"/>
          <p:cNvSpPr txBox="1">
            <a:spLocks noChangeArrowheads="1"/>
          </p:cNvSpPr>
          <p:nvPr/>
        </p:nvSpPr>
        <p:spPr bwMode="auto">
          <a:xfrm>
            <a:off x="263525" y="3429000"/>
            <a:ext cx="17526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>
                <a:solidFill>
                  <a:schemeClr val="tx2"/>
                </a:solidFill>
              </a:rPr>
              <a:t>Step 2</a:t>
            </a:r>
          </a:p>
        </p:txBody>
      </p:sp>
      <p:grpSp>
        <p:nvGrpSpPr>
          <p:cNvPr id="177198" name="Group 46"/>
          <p:cNvGrpSpPr>
            <a:grpSpLocks/>
          </p:cNvGrpSpPr>
          <p:nvPr/>
        </p:nvGrpSpPr>
        <p:grpSpPr bwMode="auto">
          <a:xfrm>
            <a:off x="3605213" y="1803400"/>
            <a:ext cx="887412" cy="1016000"/>
            <a:chOff x="2096" y="1136"/>
            <a:chExt cx="516" cy="640"/>
          </a:xfrm>
        </p:grpSpPr>
        <p:sp>
          <p:nvSpPr>
            <p:cNvPr id="177199" name="Line 47"/>
            <p:cNvSpPr>
              <a:spLocks noChangeShapeType="1"/>
            </p:cNvSpPr>
            <p:nvPr/>
          </p:nvSpPr>
          <p:spPr bwMode="auto">
            <a:xfrm>
              <a:off x="2096" y="1136"/>
              <a:ext cx="0" cy="640"/>
            </a:xfrm>
            <a:prstGeom prst="line">
              <a:avLst/>
            </a:prstGeom>
            <a:noFill/>
            <a:ln w="76200">
              <a:solidFill>
                <a:srgbClr val="CE1E1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200" name="Rectangle 48"/>
            <p:cNvSpPr>
              <a:spLocks noChangeArrowheads="1"/>
            </p:cNvSpPr>
            <p:nvPr/>
          </p:nvSpPr>
          <p:spPr bwMode="auto">
            <a:xfrm>
              <a:off x="2166" y="1243"/>
              <a:ext cx="44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dirty="0">
                  <a:solidFill>
                    <a:srgbClr val="CE1E10"/>
                  </a:solidFill>
                </a:rPr>
                <a:t>Hits</a:t>
              </a:r>
              <a:endParaRPr lang="en-US" sz="2800" dirty="0"/>
            </a:p>
          </p:txBody>
        </p:sp>
      </p:grpSp>
      <p:grpSp>
        <p:nvGrpSpPr>
          <p:cNvPr id="177201" name="Group 49"/>
          <p:cNvGrpSpPr>
            <a:grpSpLocks/>
          </p:cNvGrpSpPr>
          <p:nvPr/>
        </p:nvGrpSpPr>
        <p:grpSpPr bwMode="auto">
          <a:xfrm>
            <a:off x="2014538" y="4237038"/>
            <a:ext cx="4459287" cy="2057400"/>
            <a:chOff x="1171" y="2669"/>
            <a:chExt cx="2593" cy="1296"/>
          </a:xfrm>
        </p:grpSpPr>
        <p:sp>
          <p:nvSpPr>
            <p:cNvPr id="177202" name="Line 50"/>
            <p:cNvSpPr>
              <a:spLocks noChangeShapeType="1"/>
            </p:cNvSpPr>
            <p:nvPr/>
          </p:nvSpPr>
          <p:spPr bwMode="auto">
            <a:xfrm>
              <a:off x="1419" y="3730"/>
              <a:ext cx="587" cy="0"/>
            </a:xfrm>
            <a:prstGeom prst="line">
              <a:avLst/>
            </a:prstGeom>
            <a:noFill/>
            <a:ln w="76200">
              <a:solidFill>
                <a:srgbClr val="CE1E1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203" name="Line 51"/>
            <p:cNvSpPr>
              <a:spLocks noChangeShapeType="1"/>
            </p:cNvSpPr>
            <p:nvPr/>
          </p:nvSpPr>
          <p:spPr bwMode="auto">
            <a:xfrm>
              <a:off x="1171" y="3330"/>
              <a:ext cx="843" cy="0"/>
            </a:xfrm>
            <a:prstGeom prst="line">
              <a:avLst/>
            </a:prstGeom>
            <a:noFill/>
            <a:ln w="76200">
              <a:solidFill>
                <a:srgbClr val="CE1E1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204" name="Rectangle 52"/>
            <p:cNvSpPr>
              <a:spLocks noChangeArrowheads="1"/>
            </p:cNvSpPr>
            <p:nvPr/>
          </p:nvSpPr>
          <p:spPr bwMode="auto">
            <a:xfrm>
              <a:off x="2046" y="2669"/>
              <a:ext cx="144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dirty="0"/>
                <a:t>Knock-down</a:t>
              </a:r>
              <a:endParaRPr lang="en-US" sz="3200" dirty="0"/>
            </a:p>
          </p:txBody>
        </p:sp>
        <p:sp>
          <p:nvSpPr>
            <p:cNvPr id="177205" name="Rectangle 53"/>
            <p:cNvSpPr>
              <a:spLocks noChangeArrowheads="1"/>
            </p:cNvSpPr>
            <p:nvPr/>
          </p:nvSpPr>
          <p:spPr bwMode="auto">
            <a:xfrm>
              <a:off x="2046" y="2997"/>
              <a:ext cx="1718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/>
                <a:t>Known pathway </a:t>
              </a:r>
            </a:p>
            <a:p>
              <a:pPr>
                <a:defRPr/>
              </a:pPr>
              <a:r>
                <a:rPr lang="en-US" sz="3200"/>
                <a:t>members</a:t>
              </a:r>
            </a:p>
          </p:txBody>
        </p:sp>
        <p:sp>
          <p:nvSpPr>
            <p:cNvPr id="177206" name="Rectangle 54"/>
            <p:cNvSpPr>
              <a:spLocks noChangeArrowheads="1"/>
            </p:cNvSpPr>
            <p:nvPr/>
          </p:nvSpPr>
          <p:spPr bwMode="auto">
            <a:xfrm>
              <a:off x="2046" y="3597"/>
              <a:ext cx="153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/>
                <a:t>New RNAi Hits</a:t>
              </a:r>
            </a:p>
          </p:txBody>
        </p:sp>
      </p:grpSp>
      <p:grpSp>
        <p:nvGrpSpPr>
          <p:cNvPr id="177207" name="Group 55"/>
          <p:cNvGrpSpPr>
            <a:grpSpLocks/>
          </p:cNvGrpSpPr>
          <p:nvPr/>
        </p:nvGrpSpPr>
        <p:grpSpPr bwMode="auto">
          <a:xfrm>
            <a:off x="6783388" y="4511675"/>
            <a:ext cx="2700337" cy="2062163"/>
            <a:chOff x="3944" y="2842"/>
            <a:chExt cx="1570" cy="1299"/>
          </a:xfrm>
        </p:grpSpPr>
        <p:sp>
          <p:nvSpPr>
            <p:cNvPr id="177208" name="AutoShape 56"/>
            <p:cNvSpPr>
              <a:spLocks/>
            </p:cNvSpPr>
            <p:nvPr/>
          </p:nvSpPr>
          <p:spPr bwMode="auto">
            <a:xfrm>
              <a:off x="3944" y="2968"/>
              <a:ext cx="144" cy="1024"/>
            </a:xfrm>
            <a:prstGeom prst="rightBrace">
              <a:avLst>
                <a:gd name="adj1" fmla="val 59259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209" name="Rectangle 57"/>
            <p:cNvSpPr>
              <a:spLocks noChangeArrowheads="1"/>
            </p:cNvSpPr>
            <p:nvPr/>
          </p:nvSpPr>
          <p:spPr bwMode="auto">
            <a:xfrm>
              <a:off x="4206" y="2842"/>
              <a:ext cx="1308" cy="1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/>
                <a:t>Compare</a:t>
              </a:r>
            </a:p>
            <a:p>
              <a:pPr>
                <a:defRPr/>
              </a:pPr>
              <a:r>
                <a:rPr lang="en-US" sz="3200"/>
                <a:t>expression </a:t>
              </a:r>
            </a:p>
            <a:p>
              <a:pPr>
                <a:defRPr/>
              </a:pPr>
              <a:r>
                <a:rPr lang="en-US" sz="3200"/>
                <a:t>phenotypes</a:t>
              </a:r>
            </a:p>
            <a:p>
              <a:pPr>
                <a:defRPr/>
              </a:pPr>
              <a:r>
                <a:rPr lang="en-US" sz="3200"/>
                <a:t>by </a:t>
              </a:r>
              <a:r>
                <a:rPr lang="en-US" sz="3200" b="1">
                  <a:solidFill>
                    <a:srgbClr val="003399"/>
                  </a:solidFill>
                </a:rPr>
                <a:t>NEMs</a:t>
              </a:r>
              <a:endParaRPr lang="en-US" sz="3200" b="1">
                <a:solidFill>
                  <a:srgbClr val="0033CC"/>
                </a:solidFill>
              </a:endParaRPr>
            </a:p>
          </p:txBody>
        </p:sp>
      </p:grpSp>
      <p:sp>
        <p:nvSpPr>
          <p:cNvPr id="177210" name="Rectangle 58"/>
          <p:cNvSpPr>
            <a:spLocks noChangeArrowheads="1"/>
          </p:cNvSpPr>
          <p:nvPr/>
        </p:nvSpPr>
        <p:spPr bwMode="auto">
          <a:xfrm>
            <a:off x="1733550" y="2743200"/>
            <a:ext cx="11017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/>
              <a:t>NF</a:t>
            </a:r>
            <a:r>
              <a:rPr lang="en-US" sz="3200">
                <a:latin typeface="Symbol" charset="0"/>
                <a:sym typeface="Symbol" charset="0"/>
              </a:rPr>
              <a:t></a:t>
            </a:r>
            <a:r>
              <a:rPr lang="en-US" sz="3200"/>
              <a:t>B</a:t>
            </a:r>
          </a:p>
        </p:txBody>
      </p:sp>
      <p:grpSp>
        <p:nvGrpSpPr>
          <p:cNvPr id="177213" name="Group 61"/>
          <p:cNvGrpSpPr>
            <a:grpSpLocks/>
          </p:cNvGrpSpPr>
          <p:nvPr/>
        </p:nvGrpSpPr>
        <p:grpSpPr bwMode="auto">
          <a:xfrm>
            <a:off x="4953000" y="1431925"/>
            <a:ext cx="1449388" cy="923925"/>
            <a:chOff x="2880" y="902"/>
            <a:chExt cx="843" cy="582"/>
          </a:xfrm>
        </p:grpSpPr>
        <p:sp>
          <p:nvSpPr>
            <p:cNvPr id="177214" name="Rectangle 62"/>
            <p:cNvSpPr>
              <a:spLocks noChangeArrowheads="1"/>
            </p:cNvSpPr>
            <p:nvPr/>
          </p:nvSpPr>
          <p:spPr bwMode="auto">
            <a:xfrm>
              <a:off x="3120" y="902"/>
              <a:ext cx="287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b="1">
                  <a:solidFill>
                    <a:srgbClr val="CE1E10"/>
                  </a:solidFill>
                </a:rPr>
                <a:t>?</a:t>
              </a:r>
            </a:p>
          </p:txBody>
        </p:sp>
        <p:sp>
          <p:nvSpPr>
            <p:cNvPr id="177215" name="Line 63"/>
            <p:cNvSpPr>
              <a:spLocks noChangeShapeType="1"/>
            </p:cNvSpPr>
            <p:nvPr/>
          </p:nvSpPr>
          <p:spPr bwMode="auto">
            <a:xfrm>
              <a:off x="2880" y="1440"/>
              <a:ext cx="843" cy="0"/>
            </a:xfrm>
            <a:prstGeom prst="line">
              <a:avLst/>
            </a:prstGeom>
            <a:noFill/>
            <a:ln w="76200">
              <a:solidFill>
                <a:srgbClr val="CE1E1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yriad Pro" charset="0"/>
                <a:ea typeface="ＭＳ Ｐゴシック" charset="0"/>
                <a:cs typeface="ＭＳ Ｐゴシック" charset="0"/>
              </a:rPr>
              <a:t>Anatomy of the NF</a:t>
            </a:r>
            <a:r>
              <a:rPr lang="en-US" dirty="0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</a:t>
            </a:r>
            <a:r>
              <a:rPr lang="en-US" dirty="0">
                <a:latin typeface="Myriad Pro" charset="0"/>
                <a:ea typeface="ＭＳ Ｐゴシック" charset="0"/>
                <a:cs typeface="ＭＳ Ｐゴシック" charset="0"/>
              </a:rPr>
              <a:t>B pathway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93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7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216" grpId="0" animBg="1"/>
      <p:bldP spid="1771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Screen shot 2012-02-07 at 14.58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390" y="115888"/>
            <a:ext cx="55626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25400"/>
            <a:ext cx="6681192" cy="1143000"/>
          </a:xfrm>
        </p:spPr>
        <p:txBody>
          <a:bodyPr/>
          <a:lstStyle/>
          <a:p>
            <a:r>
              <a:rPr lang="en-US" dirty="0" smtClean="0"/>
              <a:t>What a nice result!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9997363">
            <a:off x="1352635" y="1169405"/>
            <a:ext cx="6901248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0" b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R.I.P.</a:t>
            </a:r>
            <a:endParaRPr lang="en-US" sz="25000" b="1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484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3037" y="2367171"/>
            <a:ext cx="873992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A project is more</a:t>
            </a:r>
          </a:p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than a beautiful result!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38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273" y="1859340"/>
            <a:ext cx="868745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Starting with </a:t>
            </a:r>
          </a:p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reproducibility </a:t>
            </a:r>
            <a:r>
              <a:rPr lang="en-US" sz="6600" b="1" i="1" dirty="0" smtClean="0">
                <a:solidFill>
                  <a:schemeClr val="bg1"/>
                </a:solidFill>
              </a:rPr>
              <a:t>early</a:t>
            </a:r>
          </a:p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helps saving time later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87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3933056"/>
            <a:ext cx="9921552" cy="2952328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500" b="0" i="0" u="none" strike="noStrike" cap="none" normalizeH="0" baseline="0">
              <a:ln>
                <a:noFill/>
              </a:ln>
              <a:solidFill>
                <a:srgbClr val="353535"/>
              </a:solidFill>
              <a:effectLst/>
              <a:latin typeface="Myriad Pr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Systems Genetics of Cancer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77377" y="3985592"/>
            <a:ext cx="4587876" cy="2683768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00339A"/>
                </a:solidFill>
              </a:rPr>
              <a:t>Genetic variation</a:t>
            </a:r>
          </a:p>
          <a:p>
            <a:r>
              <a:rPr lang="en-US" sz="3200" dirty="0" smtClean="0"/>
              <a:t>In people</a:t>
            </a:r>
          </a:p>
          <a:p>
            <a:r>
              <a:rPr lang="en-US" sz="3200" dirty="0" smtClean="0"/>
              <a:t>In </a:t>
            </a:r>
            <a:r>
              <a:rPr lang="en-US" sz="3200" dirty="0" err="1" smtClean="0"/>
              <a:t>tumours</a:t>
            </a:r>
            <a:endParaRPr lang="en-US" sz="3200" dirty="0" smtClean="0"/>
          </a:p>
          <a:p>
            <a:r>
              <a:rPr lang="en-US" sz="3200" dirty="0" smtClean="0"/>
              <a:t>In clones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117652" y="3985592"/>
            <a:ext cx="4587876" cy="2683768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00339A"/>
                </a:solidFill>
              </a:rPr>
              <a:t>Phenotypic variation</a:t>
            </a:r>
          </a:p>
          <a:p>
            <a:r>
              <a:rPr lang="en-US" sz="3200" dirty="0" err="1" smtClean="0"/>
              <a:t>Tumour</a:t>
            </a:r>
            <a:r>
              <a:rPr lang="en-US" sz="3200" dirty="0" smtClean="0"/>
              <a:t> subtypes</a:t>
            </a:r>
          </a:p>
          <a:p>
            <a:r>
              <a:rPr lang="en-US" sz="3200" dirty="0" smtClean="0"/>
              <a:t>Aggressiveness</a:t>
            </a:r>
          </a:p>
          <a:p>
            <a:r>
              <a:rPr lang="en-US" sz="3200" dirty="0" smtClean="0"/>
              <a:t>Survival</a:t>
            </a:r>
            <a:endParaRPr lang="en-US" sz="3200" dirty="0"/>
          </a:p>
        </p:txBody>
      </p:sp>
      <p:sp>
        <p:nvSpPr>
          <p:cNvPr id="7" name="Right Arrow 6"/>
          <p:cNvSpPr/>
          <p:nvPr/>
        </p:nvSpPr>
        <p:spPr bwMode="auto">
          <a:xfrm>
            <a:off x="3776041" y="4201616"/>
            <a:ext cx="1224136" cy="216024"/>
          </a:xfrm>
          <a:prstGeom prst="rightArrow">
            <a:avLst>
              <a:gd name="adj1" fmla="val 17339"/>
              <a:gd name="adj2" fmla="val 147983"/>
            </a:avLst>
          </a:prstGeom>
          <a:solidFill>
            <a:srgbClr val="00339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500" b="0" i="0" u="none" strike="noStrike" cap="none" normalizeH="0" baseline="0">
              <a:ln>
                <a:noFill/>
              </a:ln>
              <a:solidFill>
                <a:srgbClr val="353535"/>
              </a:solidFill>
              <a:effectLst/>
              <a:latin typeface="Myriad Pro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Figure-SystemsGenetics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16" y="1412776"/>
            <a:ext cx="9018472" cy="209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3008784" y="332656"/>
            <a:ext cx="3168351" cy="6215296"/>
          </a:xfrm>
          <a:prstGeom prst="rect">
            <a:avLst/>
          </a:prstGeom>
          <a:noFill/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600" kern="1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  <a:t>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06000" cy="6883400"/>
          </a:xfrm>
        </p:spPr>
        <p:txBody>
          <a:bodyPr/>
          <a:lstStyle/>
          <a:p>
            <a:r>
              <a:rPr lang="en-US" sz="9600" dirty="0" smtClean="0">
                <a:solidFill>
                  <a:srgbClr val="254061"/>
                </a:solidFill>
              </a:rPr>
              <a:t>Reproducibility </a:t>
            </a:r>
            <a:br>
              <a:rPr lang="en-US" sz="9600" dirty="0" smtClean="0">
                <a:solidFill>
                  <a:srgbClr val="254061"/>
                </a:solidFill>
              </a:rPr>
            </a:br>
            <a:r>
              <a:rPr lang="en-US" sz="9600" dirty="0" smtClean="0">
                <a:solidFill>
                  <a:srgbClr val="254061"/>
                </a:solidFill>
              </a:rPr>
              <a:t>helps </a:t>
            </a:r>
            <a:br>
              <a:rPr lang="en-US" sz="9600" dirty="0" smtClean="0">
                <a:solidFill>
                  <a:srgbClr val="254061"/>
                </a:solidFill>
              </a:rPr>
            </a:br>
            <a:r>
              <a:rPr lang="en-US" sz="9600" b="1" dirty="0" smtClean="0">
                <a:solidFill>
                  <a:srgbClr val="254061"/>
                </a:solidFill>
              </a:rPr>
              <a:t>writing papers</a:t>
            </a:r>
            <a:endParaRPr lang="en-US" sz="9600" b="1" dirty="0">
              <a:solidFill>
                <a:srgbClr val="2540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1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6-02 at 15.16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905999" cy="8274514"/>
          </a:xfrm>
          <a:prstGeom prst="rect">
            <a:avLst/>
          </a:prstGeom>
        </p:spPr>
      </p:pic>
      <p:pic>
        <p:nvPicPr>
          <p:cNvPr id="6" name="Picture 5" descr="Screen Shot 2015-06-02 at 15.15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68" y="2852936"/>
            <a:ext cx="8924326" cy="28200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770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02 at 15.40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27011" cy="6858000"/>
          </a:xfrm>
          <a:prstGeom prst="rect">
            <a:avLst/>
          </a:prstGeom>
        </p:spPr>
      </p:pic>
      <p:pic>
        <p:nvPicPr>
          <p:cNvPr id="3" name="Picture 2" descr="Screen Shot 2015-06-02 at 15.39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17" y="188640"/>
            <a:ext cx="4759907" cy="6453336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28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06000" cy="1798216"/>
          </a:xfrm>
        </p:spPr>
        <p:txBody>
          <a:bodyPr/>
          <a:lstStyle/>
          <a:p>
            <a:r>
              <a:rPr lang="en-US" dirty="0" smtClean="0"/>
              <a:t>Why is well-documented and easily accessible </a:t>
            </a:r>
            <a:r>
              <a:rPr lang="en-US" dirty="0" err="1" smtClean="0"/>
              <a:t>code+data</a:t>
            </a:r>
            <a:r>
              <a:rPr lang="en-US" dirty="0" smtClean="0"/>
              <a:t> useful?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2060848"/>
            <a:ext cx="9328150" cy="4339952"/>
          </a:xfrm>
        </p:spPr>
        <p:txBody>
          <a:bodyPr/>
          <a:lstStyle/>
          <a:p>
            <a:r>
              <a:rPr lang="en-US" dirty="0" smtClean="0"/>
              <a:t>Easy to look up numbers and put them in manuscript</a:t>
            </a:r>
          </a:p>
          <a:p>
            <a:r>
              <a:rPr lang="en-US" dirty="0" smtClean="0"/>
              <a:t>Be confident your figures and tables are up-to-date</a:t>
            </a:r>
          </a:p>
          <a:p>
            <a:r>
              <a:rPr lang="en-US" dirty="0" smtClean="0"/>
              <a:t>Numbers and result automatically update when data change.</a:t>
            </a:r>
          </a:p>
          <a:p>
            <a:r>
              <a:rPr lang="en-US" dirty="0" smtClean="0"/>
              <a:t>It is engaging and more eyes can look over the analysis.</a:t>
            </a:r>
          </a:p>
          <a:p>
            <a:r>
              <a:rPr lang="en-US" dirty="0" smtClean="0"/>
              <a:t>Easier to spot mistakes.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5-06-02 at 15.47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40" y="4149080"/>
            <a:ext cx="2997200" cy="1790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261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3008784" y="332656"/>
            <a:ext cx="3168351" cy="6215296"/>
          </a:xfrm>
          <a:prstGeom prst="rect">
            <a:avLst/>
          </a:prstGeom>
          <a:noFill/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600" kern="1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  <a:t>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06000" cy="6883400"/>
          </a:xfrm>
        </p:spPr>
        <p:txBody>
          <a:bodyPr/>
          <a:lstStyle/>
          <a:p>
            <a:r>
              <a:rPr lang="en-US" sz="9600" dirty="0" smtClean="0">
                <a:solidFill>
                  <a:schemeClr val="accent1">
                    <a:lumMod val="50000"/>
                  </a:schemeClr>
                </a:solidFill>
              </a:rPr>
              <a:t>Reproducibility helps </a:t>
            </a:r>
            <a:r>
              <a:rPr lang="en-US" sz="9600" b="1" dirty="0" smtClean="0">
                <a:solidFill>
                  <a:schemeClr val="accent1">
                    <a:lumMod val="50000"/>
                  </a:schemeClr>
                </a:solidFill>
              </a:rPr>
              <a:t>arguing with reviewers</a:t>
            </a:r>
            <a:endParaRPr lang="en-US" sz="9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9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very engaged reviewer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484784"/>
            <a:ext cx="6350992" cy="502920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b="1" dirty="0" smtClean="0"/>
              <a:t>Reviewer:</a:t>
            </a:r>
            <a:r>
              <a:rPr lang="en-US" dirty="0" smtClean="0"/>
              <a:t> “I downloaded the authors’ data and tried out a variation of their analysis which gave an insignificant result”</a:t>
            </a:r>
            <a:endParaRPr lang="en-US" dirty="0"/>
          </a:p>
          <a:p>
            <a:endParaRPr lang="en-US" sz="2800" b="1" dirty="0" smtClean="0"/>
          </a:p>
          <a:p>
            <a:endParaRPr lang="en-US" sz="2800" b="1" dirty="0"/>
          </a:p>
          <a:p>
            <a:pPr marL="0" indent="0">
              <a:buNone/>
            </a:pPr>
            <a:endParaRPr lang="en-US" sz="2800" b="1" dirty="0" smtClean="0"/>
          </a:p>
          <a:p>
            <a:r>
              <a:rPr lang="en-US" sz="2800" b="1" dirty="0" smtClean="0"/>
              <a:t>We</a:t>
            </a:r>
            <a:r>
              <a:rPr lang="en-US" sz="2800" dirty="0" smtClean="0"/>
              <a:t>: “Thank you, the reason is XXX  </a:t>
            </a:r>
            <a:r>
              <a:rPr lang="en-US" sz="2800" dirty="0"/>
              <a:t>a</a:t>
            </a:r>
            <a:r>
              <a:rPr lang="en-US" sz="2800" dirty="0" smtClean="0"/>
              <a:t>nd if you do YYY everything is fine.”</a:t>
            </a:r>
            <a:endParaRPr lang="en-US" sz="2800" dirty="0"/>
          </a:p>
        </p:txBody>
      </p:sp>
      <p:pic>
        <p:nvPicPr>
          <p:cNvPr id="4" name="Picture 3" descr="Screen Shot 2015-06-02 at 16.14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32" y="1124744"/>
            <a:ext cx="2504880" cy="2520000"/>
          </a:xfrm>
          <a:prstGeom prst="rect">
            <a:avLst/>
          </a:prstGeom>
        </p:spPr>
      </p:pic>
      <p:pic>
        <p:nvPicPr>
          <p:cNvPr id="5" name="Picture 4" descr="Screen Shot 2015-06-02 at 16.15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32" y="3933336"/>
            <a:ext cx="249959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3008784" y="332656"/>
            <a:ext cx="3168351" cy="6215296"/>
          </a:xfrm>
          <a:prstGeom prst="rect">
            <a:avLst/>
          </a:prstGeom>
          <a:noFill/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600" kern="1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  <a:t>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06000" cy="6883400"/>
          </a:xfrm>
        </p:spPr>
        <p:txBody>
          <a:bodyPr/>
          <a:lstStyle/>
          <a:p>
            <a:r>
              <a:rPr lang="en-US" sz="9600" dirty="0" smtClean="0">
                <a:solidFill>
                  <a:srgbClr val="254061"/>
                </a:solidFill>
              </a:rPr>
              <a:t>Reproducibility enables </a:t>
            </a:r>
            <a:r>
              <a:rPr lang="en-US" sz="9600" b="1" dirty="0" smtClean="0">
                <a:solidFill>
                  <a:srgbClr val="254061"/>
                </a:solidFill>
              </a:rPr>
              <a:t>continuity </a:t>
            </a:r>
            <a:endParaRPr lang="en-US" sz="9600" dirty="0">
              <a:solidFill>
                <a:srgbClr val="2540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9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6280" y="1859340"/>
            <a:ext cx="89134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“</a:t>
            </a:r>
            <a:r>
              <a:rPr lang="en-US" sz="6600" i="1" dirty="0" smtClean="0"/>
              <a:t>I am so busy, </a:t>
            </a:r>
          </a:p>
          <a:p>
            <a:pPr algn="ctr"/>
            <a:r>
              <a:rPr lang="en-US" sz="6600" i="1" dirty="0" smtClean="0"/>
              <a:t>I can’t remember all the details of all my projects</a:t>
            </a:r>
            <a:r>
              <a:rPr lang="en-US" sz="6600" dirty="0" smtClean="0"/>
              <a:t>”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23313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4528" y="843677"/>
            <a:ext cx="813690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“</a:t>
            </a:r>
            <a:r>
              <a:rPr lang="en-US" sz="6600" i="1" dirty="0" smtClean="0"/>
              <a:t>I did this analysis 6 months ago. </a:t>
            </a:r>
          </a:p>
          <a:p>
            <a:pPr algn="ctr"/>
            <a:r>
              <a:rPr lang="en-US" sz="6600" i="1" dirty="0" smtClean="0"/>
              <a:t>Of course I can’t remember all the details any more …</a:t>
            </a:r>
            <a:r>
              <a:rPr lang="en-US" sz="6600" dirty="0" smtClean="0"/>
              <a:t>”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9046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488" y="185727"/>
            <a:ext cx="921702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“</a:t>
            </a:r>
            <a:r>
              <a:rPr lang="en-US" sz="6000" i="1" dirty="0" smtClean="0"/>
              <a:t>My PI said I should continue the project of a previous postdoc. </a:t>
            </a:r>
          </a:p>
          <a:p>
            <a:pPr algn="ctr"/>
            <a:endParaRPr lang="en-US" sz="6000" i="1" dirty="0" smtClean="0"/>
          </a:p>
          <a:p>
            <a:pPr algn="ctr"/>
            <a:r>
              <a:rPr lang="en-US" sz="6000" i="1" dirty="0" smtClean="0"/>
              <a:t>But that postdoc is long gone and hasn’t saved any scripts or data</a:t>
            </a:r>
            <a:r>
              <a:rPr lang="en-US" sz="6000" dirty="0" smtClean="0"/>
              <a:t>.”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51835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/>
          <p:cNvSpPr/>
          <p:nvPr/>
        </p:nvSpPr>
        <p:spPr>
          <a:xfrm>
            <a:off x="3353626" y="-16928"/>
            <a:ext cx="3197997" cy="6983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112940" y="-16928"/>
            <a:ext cx="3197997" cy="6983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6612963" y="-16928"/>
            <a:ext cx="3197997" cy="6983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apezoid 13"/>
          <p:cNvSpPr/>
          <p:nvPr/>
        </p:nvSpPr>
        <p:spPr>
          <a:xfrm>
            <a:off x="3353620" y="2339326"/>
            <a:ext cx="3198000" cy="1116000"/>
          </a:xfrm>
          <a:prstGeom prst="trapezoid">
            <a:avLst>
              <a:gd name="adj" fmla="val 5554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3353622" y="3455326"/>
            <a:ext cx="3197997" cy="324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3601654" y="176985"/>
            <a:ext cx="2701933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Cancer genome</a:t>
            </a:r>
          </a:p>
          <a:p>
            <a:pPr algn="ctr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Evolution</a:t>
            </a:r>
          </a:p>
        </p:txBody>
      </p:sp>
      <p:grpSp>
        <p:nvGrpSpPr>
          <p:cNvPr id="134" name="Group 133"/>
          <p:cNvGrpSpPr>
            <a:grpSpLocks noChangeAspect="1"/>
          </p:cNvGrpSpPr>
          <p:nvPr/>
        </p:nvGrpSpPr>
        <p:grpSpPr>
          <a:xfrm>
            <a:off x="3977116" y="1411717"/>
            <a:ext cx="1979999" cy="1979999"/>
            <a:chOff x="348224" y="4588527"/>
            <a:chExt cx="1800930" cy="1799558"/>
          </a:xfrm>
        </p:grpSpPr>
        <p:sp>
          <p:nvSpPr>
            <p:cNvPr id="135" name="Oval 134"/>
            <p:cNvSpPr/>
            <p:nvPr/>
          </p:nvSpPr>
          <p:spPr bwMode="auto">
            <a:xfrm>
              <a:off x="348224" y="4588527"/>
              <a:ext cx="1800930" cy="179955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22500">
                <a:ln>
                  <a:solidFill>
                    <a:srgbClr val="31859C"/>
                  </a:solidFill>
                </a:ln>
                <a:solidFill>
                  <a:srgbClr val="353535"/>
                </a:solidFill>
              </a:endParaRPr>
            </a:p>
          </p:txBody>
        </p:sp>
        <p:grpSp>
          <p:nvGrpSpPr>
            <p:cNvPr id="136" name="Group 135"/>
            <p:cNvGrpSpPr>
              <a:grpSpLocks/>
            </p:cNvGrpSpPr>
            <p:nvPr/>
          </p:nvGrpSpPr>
          <p:grpSpPr bwMode="auto">
            <a:xfrm rot="19440000">
              <a:off x="500126" y="5008652"/>
              <a:ext cx="1521758" cy="926464"/>
              <a:chOff x="5385048" y="5301208"/>
              <a:chExt cx="1800200" cy="1008112"/>
            </a:xfrm>
          </p:grpSpPr>
          <p:cxnSp>
            <p:nvCxnSpPr>
              <p:cNvPr id="137" name="Straight Connector 136"/>
              <p:cNvCxnSpPr/>
              <p:nvPr/>
            </p:nvCxnSpPr>
            <p:spPr bwMode="auto">
              <a:xfrm flipH="1" flipV="1">
                <a:off x="5748083" y="5574604"/>
                <a:ext cx="72850" cy="57627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8" name="Straight Connector 137"/>
              <p:cNvCxnSpPr/>
              <p:nvPr/>
            </p:nvCxnSpPr>
            <p:spPr bwMode="auto">
              <a:xfrm flipV="1">
                <a:off x="6099338" y="5504335"/>
                <a:ext cx="71231" cy="64775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9" name="Straight Connector 138"/>
              <p:cNvCxnSpPr/>
              <p:nvPr/>
            </p:nvCxnSpPr>
            <p:spPr bwMode="auto">
              <a:xfrm flipV="1">
                <a:off x="5956651" y="5335578"/>
                <a:ext cx="0" cy="96046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0" name="Straight Connector 139"/>
              <p:cNvCxnSpPr/>
              <p:nvPr/>
            </p:nvCxnSpPr>
            <p:spPr bwMode="auto">
              <a:xfrm>
                <a:off x="6464156" y="5441958"/>
                <a:ext cx="0" cy="71922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1" name="Straight Connector 140"/>
              <p:cNvCxnSpPr/>
              <p:nvPr/>
            </p:nvCxnSpPr>
            <p:spPr bwMode="auto">
              <a:xfrm>
                <a:off x="6754008" y="5430695"/>
                <a:ext cx="72850" cy="64775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2" name="Straight Connector 141"/>
              <p:cNvCxnSpPr>
                <a:endCxn id="143" idx="2"/>
              </p:cNvCxnSpPr>
              <p:nvPr/>
            </p:nvCxnSpPr>
            <p:spPr bwMode="auto">
              <a:xfrm>
                <a:off x="6608937" y="5299642"/>
                <a:ext cx="3238" cy="100811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43" name="Freeform 15"/>
              <p:cNvSpPr>
                <a:spLocks/>
              </p:cNvSpPr>
              <p:nvPr/>
            </p:nvSpPr>
            <p:spPr bwMode="auto">
              <a:xfrm>
                <a:off x="5385048" y="5349160"/>
                <a:ext cx="1800200" cy="960160"/>
              </a:xfrm>
              <a:custGeom>
                <a:avLst/>
                <a:gdLst>
                  <a:gd name="T0" fmla="*/ 0 w 3454400"/>
                  <a:gd name="T1" fmla="*/ 497 h 2472328"/>
                  <a:gd name="T2" fmla="*/ 3264 w 3454400"/>
                  <a:gd name="T3" fmla="*/ 0 h 2472328"/>
                  <a:gd name="T4" fmla="*/ 6673 w 3454400"/>
                  <a:gd name="T5" fmla="*/ 497 h 2472328"/>
                  <a:gd name="T6" fmla="*/ 9793 w 3454400"/>
                  <a:gd name="T7" fmla="*/ 17 h 2472328"/>
                  <a:gd name="T8" fmla="*/ 9793 w 3454400"/>
                  <a:gd name="T9" fmla="*/ 17 h 24723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54400" h="2472328">
                    <a:moveTo>
                      <a:pt x="0" y="2472267"/>
                    </a:moveTo>
                    <a:cubicBezTo>
                      <a:pt x="379589" y="1236133"/>
                      <a:pt x="759178" y="0"/>
                      <a:pt x="1151467" y="0"/>
                    </a:cubicBezTo>
                    <a:cubicBezTo>
                      <a:pt x="1543756" y="0"/>
                      <a:pt x="1969912" y="2458156"/>
                      <a:pt x="2353734" y="2472267"/>
                    </a:cubicBezTo>
                    <a:cubicBezTo>
                      <a:pt x="2737556" y="2486378"/>
                      <a:pt x="3454400" y="84667"/>
                      <a:pt x="3454400" y="84667"/>
                    </a:cubicBezTo>
                  </a:path>
                </a:pathLst>
              </a:custGeom>
              <a:noFill/>
              <a:ln w="76200" cmpd="sng">
                <a:solidFill>
                  <a:srgbClr val="31859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"/>
              <p:cNvSpPr>
                <a:spLocks/>
              </p:cNvSpPr>
              <p:nvPr/>
            </p:nvSpPr>
            <p:spPr bwMode="auto">
              <a:xfrm flipV="1">
                <a:off x="5385048" y="5301208"/>
                <a:ext cx="1800200" cy="1008112"/>
              </a:xfrm>
              <a:custGeom>
                <a:avLst/>
                <a:gdLst>
                  <a:gd name="T0" fmla="*/ 0 w 3454400"/>
                  <a:gd name="T1" fmla="*/ 770 h 2472328"/>
                  <a:gd name="T2" fmla="*/ 3264 w 3454400"/>
                  <a:gd name="T3" fmla="*/ 0 h 2472328"/>
                  <a:gd name="T4" fmla="*/ 6673 w 3454400"/>
                  <a:gd name="T5" fmla="*/ 770 h 2472328"/>
                  <a:gd name="T6" fmla="*/ 9793 w 3454400"/>
                  <a:gd name="T7" fmla="*/ 27 h 2472328"/>
                  <a:gd name="T8" fmla="*/ 9793 w 3454400"/>
                  <a:gd name="T9" fmla="*/ 27 h 24723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54400" h="2472328">
                    <a:moveTo>
                      <a:pt x="0" y="2472267"/>
                    </a:moveTo>
                    <a:cubicBezTo>
                      <a:pt x="379589" y="1236133"/>
                      <a:pt x="759178" y="0"/>
                      <a:pt x="1151467" y="0"/>
                    </a:cubicBezTo>
                    <a:cubicBezTo>
                      <a:pt x="1543756" y="0"/>
                      <a:pt x="1969912" y="2458156"/>
                      <a:pt x="2353734" y="2472267"/>
                    </a:cubicBezTo>
                    <a:cubicBezTo>
                      <a:pt x="2737556" y="2486378"/>
                      <a:pt x="3454400" y="84667"/>
                      <a:pt x="3454400" y="84667"/>
                    </a:cubicBezTo>
                  </a:path>
                </a:pathLst>
              </a:custGeom>
              <a:noFill/>
              <a:ln w="76200" cmpd="sng">
                <a:solidFill>
                  <a:schemeClr val="accent5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48" name="Trapezoid 147"/>
          <p:cNvSpPr/>
          <p:nvPr/>
        </p:nvSpPr>
        <p:spPr>
          <a:xfrm>
            <a:off x="6612959" y="2339326"/>
            <a:ext cx="3198000" cy="1116000"/>
          </a:xfrm>
          <a:prstGeom prst="trapezoid">
            <a:avLst>
              <a:gd name="adj" fmla="val 52359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/>
          <p:cNvSpPr txBox="1"/>
          <p:nvPr/>
        </p:nvSpPr>
        <p:spPr>
          <a:xfrm>
            <a:off x="7044855" y="176985"/>
            <a:ext cx="2334211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Cancer tissue</a:t>
            </a:r>
          </a:p>
          <a:p>
            <a:pPr algn="ctr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Context</a:t>
            </a:r>
          </a:p>
        </p:txBody>
      </p:sp>
      <p:grpSp>
        <p:nvGrpSpPr>
          <p:cNvPr id="116" name="Group 115"/>
          <p:cNvGrpSpPr>
            <a:grpSpLocks noChangeAspect="1"/>
          </p:cNvGrpSpPr>
          <p:nvPr/>
        </p:nvGrpSpPr>
        <p:grpSpPr>
          <a:xfrm>
            <a:off x="7236455" y="1356147"/>
            <a:ext cx="1979999" cy="1979999"/>
            <a:chOff x="7038082" y="4022512"/>
            <a:chExt cx="1800930" cy="1799558"/>
          </a:xfrm>
        </p:grpSpPr>
        <p:sp>
          <p:nvSpPr>
            <p:cNvPr id="117" name="Oval 116"/>
            <p:cNvSpPr/>
            <p:nvPr/>
          </p:nvSpPr>
          <p:spPr bwMode="auto">
            <a:xfrm>
              <a:off x="7038082" y="4022512"/>
              <a:ext cx="1800930" cy="1799558"/>
            </a:xfrm>
            <a:prstGeom prst="ellipse">
              <a:avLst/>
            </a:prstGeom>
            <a:solidFill>
              <a:srgbClr val="D9D9D9"/>
            </a:solidFill>
            <a:ln w="762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22500">
                <a:solidFill>
                  <a:srgbClr val="353535"/>
                </a:solidFill>
              </a:endParaRPr>
            </a:p>
          </p:txBody>
        </p:sp>
        <p:pic>
          <p:nvPicPr>
            <p:cNvPr id="118" name="Picture 84" descr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1246" y="4078082"/>
              <a:ext cx="1675991" cy="168206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pic>
        <p:grpSp>
          <p:nvGrpSpPr>
            <p:cNvPr id="119" name="Group 118"/>
            <p:cNvGrpSpPr>
              <a:grpSpLocks/>
            </p:cNvGrpSpPr>
            <p:nvPr/>
          </p:nvGrpSpPr>
          <p:grpSpPr bwMode="auto">
            <a:xfrm>
              <a:off x="7225564" y="4145676"/>
              <a:ext cx="1488915" cy="1551862"/>
              <a:chOff x="5313040" y="2708920"/>
              <a:chExt cx="1728192" cy="1800200"/>
            </a:xfrm>
          </p:grpSpPr>
          <p:sp>
            <p:nvSpPr>
              <p:cNvPr id="120" name="Oval 119"/>
              <p:cNvSpPr/>
              <p:nvPr/>
            </p:nvSpPr>
            <p:spPr bwMode="auto">
              <a:xfrm>
                <a:off x="5313040" y="3788405"/>
                <a:ext cx="216024" cy="21589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 sz="22500">
                  <a:solidFill>
                    <a:srgbClr val="353535"/>
                  </a:solidFill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 bwMode="auto">
              <a:xfrm>
                <a:off x="5600543" y="3645532"/>
                <a:ext cx="216024" cy="21589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 sz="22500">
                  <a:solidFill>
                    <a:srgbClr val="353535"/>
                  </a:solidFill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 bwMode="auto">
              <a:xfrm>
                <a:off x="5673610" y="4077326"/>
                <a:ext cx="216024" cy="21589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 sz="22500">
                  <a:solidFill>
                    <a:srgbClr val="353535"/>
                  </a:solidFill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 bwMode="auto">
              <a:xfrm>
                <a:off x="5889634" y="3788405"/>
                <a:ext cx="216024" cy="21589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 sz="22500">
                  <a:solidFill>
                    <a:srgbClr val="353535"/>
                  </a:solidFill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 bwMode="auto">
              <a:xfrm>
                <a:off x="6177136" y="4004302"/>
                <a:ext cx="216024" cy="21748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 sz="22500">
                  <a:solidFill>
                    <a:srgbClr val="353535"/>
                  </a:solidFill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 bwMode="auto">
              <a:xfrm>
                <a:off x="6321682" y="4293223"/>
                <a:ext cx="216024" cy="21589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 sz="22500">
                  <a:solidFill>
                    <a:srgbClr val="353535"/>
                  </a:solidFill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 bwMode="auto">
              <a:xfrm>
                <a:off x="5816567" y="2996254"/>
                <a:ext cx="216024" cy="21748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 sz="22500">
                  <a:solidFill>
                    <a:srgbClr val="353535"/>
                  </a:solidFill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 bwMode="auto">
              <a:xfrm>
                <a:off x="6177136" y="2996254"/>
                <a:ext cx="216024" cy="21748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 sz="22500">
                  <a:solidFill>
                    <a:srgbClr val="353535"/>
                  </a:solidFill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 bwMode="auto">
              <a:xfrm>
                <a:off x="6248615" y="3285175"/>
                <a:ext cx="216024" cy="215897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 sz="22500">
                  <a:solidFill>
                    <a:srgbClr val="353535"/>
                  </a:solidFill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 bwMode="auto">
              <a:xfrm>
                <a:off x="6393160" y="3788405"/>
                <a:ext cx="216024" cy="215897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 sz="22500">
                  <a:solidFill>
                    <a:srgbClr val="353535"/>
                  </a:solidFill>
                </a:endParaRPr>
              </a:p>
            </p:txBody>
          </p:sp>
          <p:sp>
            <p:nvSpPr>
              <p:cNvPr id="130" name="Oval 129"/>
              <p:cNvSpPr/>
              <p:nvPr/>
            </p:nvSpPr>
            <p:spPr bwMode="auto">
              <a:xfrm>
                <a:off x="6537706" y="3356611"/>
                <a:ext cx="216024" cy="215897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 sz="22500">
                  <a:solidFill>
                    <a:srgbClr val="353535"/>
                  </a:solidFill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 bwMode="auto">
              <a:xfrm>
                <a:off x="6825208" y="3716969"/>
                <a:ext cx="216024" cy="215897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 sz="22500">
                  <a:solidFill>
                    <a:srgbClr val="353535"/>
                  </a:solidFill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 bwMode="auto">
              <a:xfrm>
                <a:off x="6393160" y="2708920"/>
                <a:ext cx="216024" cy="215897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 sz="22500">
                  <a:solidFill>
                    <a:srgbClr val="353535"/>
                  </a:solidFill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 bwMode="auto">
              <a:xfrm>
                <a:off x="6464639" y="2924817"/>
                <a:ext cx="216024" cy="215897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9525" cap="flat" cmpd="sng" algn="ctr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 sz="22500">
                  <a:solidFill>
                    <a:srgbClr val="353535"/>
                  </a:solidFill>
                </a:endParaRPr>
              </a:p>
            </p:txBody>
          </p:sp>
        </p:grpSp>
      </p:grpSp>
      <p:sp>
        <p:nvSpPr>
          <p:cNvPr id="145" name="Rectangle 144"/>
          <p:cNvSpPr/>
          <p:nvPr/>
        </p:nvSpPr>
        <p:spPr>
          <a:xfrm>
            <a:off x="6612962" y="3454510"/>
            <a:ext cx="3197997" cy="32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Trapezoid 146"/>
          <p:cNvSpPr/>
          <p:nvPr/>
        </p:nvSpPr>
        <p:spPr>
          <a:xfrm>
            <a:off x="103765" y="2339326"/>
            <a:ext cx="3198000" cy="1116000"/>
          </a:xfrm>
          <a:prstGeom prst="trapezoid">
            <a:avLst>
              <a:gd name="adj" fmla="val 54016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351798" y="176985"/>
            <a:ext cx="2701933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Cancer genome</a:t>
            </a:r>
          </a:p>
          <a:p>
            <a:pPr algn="ctr"/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Function</a:t>
            </a:r>
          </a:p>
        </p:txBody>
      </p:sp>
      <p:grpSp>
        <p:nvGrpSpPr>
          <p:cNvPr id="95" name="Group 94"/>
          <p:cNvGrpSpPr>
            <a:grpSpLocks noChangeAspect="1"/>
          </p:cNvGrpSpPr>
          <p:nvPr/>
        </p:nvGrpSpPr>
        <p:grpSpPr>
          <a:xfrm>
            <a:off x="727263" y="1384110"/>
            <a:ext cx="1979999" cy="1979999"/>
            <a:chOff x="3250435" y="4680183"/>
            <a:chExt cx="1800929" cy="1799558"/>
          </a:xfrm>
        </p:grpSpPr>
        <p:sp>
          <p:nvSpPr>
            <p:cNvPr id="96" name="Oval 95"/>
            <p:cNvSpPr/>
            <p:nvPr/>
          </p:nvSpPr>
          <p:spPr bwMode="auto">
            <a:xfrm>
              <a:off x="3250435" y="4680183"/>
              <a:ext cx="1800929" cy="1799558"/>
            </a:xfrm>
            <a:prstGeom prst="ellipse">
              <a:avLst/>
            </a:prstGeom>
            <a:solidFill>
              <a:srgbClr val="D9D9D9"/>
            </a:solidFill>
            <a:ln w="762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22500">
                <a:solidFill>
                  <a:srgbClr val="353535"/>
                </a:solidFill>
              </a:endParaRPr>
            </a:p>
          </p:txBody>
        </p:sp>
        <p:grpSp>
          <p:nvGrpSpPr>
            <p:cNvPr id="97" name="Group 96"/>
            <p:cNvGrpSpPr>
              <a:grpSpLocks/>
            </p:cNvGrpSpPr>
            <p:nvPr/>
          </p:nvGrpSpPr>
          <p:grpSpPr bwMode="auto">
            <a:xfrm rot="19440000">
              <a:off x="3402337" y="5100308"/>
              <a:ext cx="1521758" cy="926464"/>
              <a:chOff x="5385048" y="5301208"/>
              <a:chExt cx="1800200" cy="1008112"/>
            </a:xfrm>
          </p:grpSpPr>
          <p:cxnSp>
            <p:nvCxnSpPr>
              <p:cNvPr id="108" name="Straight Connector 107"/>
              <p:cNvCxnSpPr/>
              <p:nvPr/>
            </p:nvCxnSpPr>
            <p:spPr bwMode="auto">
              <a:xfrm flipH="1" flipV="1">
                <a:off x="5748083" y="5574604"/>
                <a:ext cx="72850" cy="57627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9" name="Straight Connector 108"/>
              <p:cNvCxnSpPr/>
              <p:nvPr/>
            </p:nvCxnSpPr>
            <p:spPr bwMode="auto">
              <a:xfrm flipV="1">
                <a:off x="6099338" y="5504335"/>
                <a:ext cx="71231" cy="64775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0" name="Straight Connector 109"/>
              <p:cNvCxnSpPr/>
              <p:nvPr/>
            </p:nvCxnSpPr>
            <p:spPr bwMode="auto">
              <a:xfrm flipV="1">
                <a:off x="5956651" y="5335578"/>
                <a:ext cx="0" cy="96046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1" name="Straight Connector 110"/>
              <p:cNvCxnSpPr/>
              <p:nvPr/>
            </p:nvCxnSpPr>
            <p:spPr bwMode="auto">
              <a:xfrm>
                <a:off x="6464156" y="5441958"/>
                <a:ext cx="0" cy="71922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2" name="Straight Connector 111"/>
              <p:cNvCxnSpPr/>
              <p:nvPr/>
            </p:nvCxnSpPr>
            <p:spPr bwMode="auto">
              <a:xfrm>
                <a:off x="6754008" y="5430695"/>
                <a:ext cx="72850" cy="64775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3" name="Straight Connector 112"/>
              <p:cNvCxnSpPr>
                <a:endCxn id="114" idx="2"/>
              </p:cNvCxnSpPr>
              <p:nvPr/>
            </p:nvCxnSpPr>
            <p:spPr bwMode="auto">
              <a:xfrm>
                <a:off x="6608937" y="5299642"/>
                <a:ext cx="3238" cy="100811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14" name="Freeform 15"/>
              <p:cNvSpPr>
                <a:spLocks/>
              </p:cNvSpPr>
              <p:nvPr/>
            </p:nvSpPr>
            <p:spPr bwMode="auto">
              <a:xfrm>
                <a:off x="5385048" y="5349160"/>
                <a:ext cx="1800200" cy="960160"/>
              </a:xfrm>
              <a:custGeom>
                <a:avLst/>
                <a:gdLst>
                  <a:gd name="T0" fmla="*/ 0 w 3454400"/>
                  <a:gd name="T1" fmla="*/ 497 h 2472328"/>
                  <a:gd name="T2" fmla="*/ 3264 w 3454400"/>
                  <a:gd name="T3" fmla="*/ 0 h 2472328"/>
                  <a:gd name="T4" fmla="*/ 6673 w 3454400"/>
                  <a:gd name="T5" fmla="*/ 497 h 2472328"/>
                  <a:gd name="T6" fmla="*/ 9793 w 3454400"/>
                  <a:gd name="T7" fmla="*/ 17 h 2472328"/>
                  <a:gd name="T8" fmla="*/ 9793 w 3454400"/>
                  <a:gd name="T9" fmla="*/ 17 h 24723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54400" h="2472328">
                    <a:moveTo>
                      <a:pt x="0" y="2472267"/>
                    </a:moveTo>
                    <a:cubicBezTo>
                      <a:pt x="379589" y="1236133"/>
                      <a:pt x="759178" y="0"/>
                      <a:pt x="1151467" y="0"/>
                    </a:cubicBezTo>
                    <a:cubicBezTo>
                      <a:pt x="1543756" y="0"/>
                      <a:pt x="1969912" y="2458156"/>
                      <a:pt x="2353734" y="2472267"/>
                    </a:cubicBezTo>
                    <a:cubicBezTo>
                      <a:pt x="2737556" y="2486378"/>
                      <a:pt x="3454400" y="84667"/>
                      <a:pt x="3454400" y="84667"/>
                    </a:cubicBezTo>
                  </a:path>
                </a:pathLst>
              </a:custGeom>
              <a:noFill/>
              <a:ln w="76200" cmpd="sng">
                <a:solidFill>
                  <a:srgbClr val="7F7F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6"/>
              <p:cNvSpPr>
                <a:spLocks/>
              </p:cNvSpPr>
              <p:nvPr/>
            </p:nvSpPr>
            <p:spPr bwMode="auto">
              <a:xfrm flipV="1">
                <a:off x="5385048" y="5301208"/>
                <a:ext cx="1800200" cy="1008112"/>
              </a:xfrm>
              <a:custGeom>
                <a:avLst/>
                <a:gdLst>
                  <a:gd name="T0" fmla="*/ 0 w 3454400"/>
                  <a:gd name="T1" fmla="*/ 770 h 2472328"/>
                  <a:gd name="T2" fmla="*/ 3264 w 3454400"/>
                  <a:gd name="T3" fmla="*/ 0 h 2472328"/>
                  <a:gd name="T4" fmla="*/ 6673 w 3454400"/>
                  <a:gd name="T5" fmla="*/ 770 h 2472328"/>
                  <a:gd name="T6" fmla="*/ 9793 w 3454400"/>
                  <a:gd name="T7" fmla="*/ 27 h 2472328"/>
                  <a:gd name="T8" fmla="*/ 9793 w 3454400"/>
                  <a:gd name="T9" fmla="*/ 27 h 24723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54400" h="2472328">
                    <a:moveTo>
                      <a:pt x="0" y="2472267"/>
                    </a:moveTo>
                    <a:cubicBezTo>
                      <a:pt x="379589" y="1236133"/>
                      <a:pt x="759178" y="0"/>
                      <a:pt x="1151467" y="0"/>
                    </a:cubicBezTo>
                    <a:cubicBezTo>
                      <a:pt x="1543756" y="0"/>
                      <a:pt x="1969912" y="2458156"/>
                      <a:pt x="2353734" y="2472267"/>
                    </a:cubicBezTo>
                    <a:cubicBezTo>
                      <a:pt x="2737556" y="2486378"/>
                      <a:pt x="3454400" y="84667"/>
                      <a:pt x="3454400" y="84667"/>
                    </a:cubicBezTo>
                  </a:path>
                </a:pathLst>
              </a:custGeom>
              <a:noFill/>
              <a:ln w="76200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8" name="Oval 97"/>
            <p:cNvSpPr/>
            <p:nvPr/>
          </p:nvSpPr>
          <p:spPr bwMode="auto">
            <a:xfrm>
              <a:off x="3312509" y="5300919"/>
              <a:ext cx="372442" cy="37244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500" b="0" i="0" u="none" strike="noStrike" cap="none" normalizeH="0" baseline="0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Myriad Pro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9" name="Oval 98"/>
            <p:cNvSpPr/>
            <p:nvPr/>
          </p:nvSpPr>
          <p:spPr bwMode="auto">
            <a:xfrm>
              <a:off x="3933246" y="4804330"/>
              <a:ext cx="372442" cy="372442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500" b="0" i="0" u="none" strike="noStrike" cap="none" normalizeH="0" baseline="0">
                <a:ln>
                  <a:noFill/>
                </a:ln>
                <a:solidFill>
                  <a:srgbClr val="353535"/>
                </a:solidFill>
                <a:effectLst/>
                <a:latin typeface="Myriad Pro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00" name="Group 99"/>
            <p:cNvGrpSpPr/>
            <p:nvPr/>
          </p:nvGrpSpPr>
          <p:grpSpPr>
            <a:xfrm rot="19459069">
              <a:off x="3512095" y="4965752"/>
              <a:ext cx="587078" cy="660461"/>
              <a:chOff x="4185005" y="3196227"/>
              <a:chExt cx="681034" cy="766162"/>
            </a:xfrm>
          </p:grpSpPr>
          <p:sp>
            <p:nvSpPr>
              <p:cNvPr id="103" name="Snip Diagonal Corner Rectangle 102"/>
              <p:cNvSpPr/>
              <p:nvPr/>
            </p:nvSpPr>
            <p:spPr bwMode="auto">
              <a:xfrm>
                <a:off x="4185005" y="3196227"/>
                <a:ext cx="340517" cy="766162"/>
              </a:xfrm>
              <a:prstGeom prst="snip2DiagRect">
                <a:avLst/>
              </a:prstGeom>
              <a:solidFill>
                <a:srgbClr val="E46C0A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500" b="0" i="0" u="none" strike="noStrike" cap="none" normalizeH="0" baseline="0">
                  <a:ln>
                    <a:noFill/>
                  </a:ln>
                  <a:solidFill>
                    <a:srgbClr val="353535"/>
                  </a:solidFill>
                  <a:effectLst/>
                  <a:latin typeface="Myriad Pro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" name="Snip Diagonal Corner Rectangle 106"/>
              <p:cNvSpPr/>
              <p:nvPr/>
            </p:nvSpPr>
            <p:spPr bwMode="auto">
              <a:xfrm flipH="1">
                <a:off x="4525522" y="3196227"/>
                <a:ext cx="340517" cy="766162"/>
              </a:xfrm>
              <a:prstGeom prst="snip2DiagRect">
                <a:avLst/>
              </a:prstGeom>
              <a:solidFill>
                <a:srgbClr val="E46C0A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500" b="0" i="0" u="none" strike="noStrike" cap="none" normalizeH="0" baseline="0">
                  <a:ln>
                    <a:noFill/>
                  </a:ln>
                  <a:solidFill>
                    <a:srgbClr val="353535"/>
                  </a:solidFill>
                  <a:effectLst/>
                  <a:latin typeface="Myriad Pro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01" name="Oval 100"/>
            <p:cNvSpPr/>
            <p:nvPr/>
          </p:nvSpPr>
          <p:spPr bwMode="auto">
            <a:xfrm>
              <a:off x="4057393" y="5052625"/>
              <a:ext cx="372442" cy="37244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500" b="0" i="0" u="none" strike="noStrike" cap="none" normalizeH="0" baseline="0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Myriad Pro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" name="Oval 101"/>
            <p:cNvSpPr/>
            <p:nvPr/>
          </p:nvSpPr>
          <p:spPr bwMode="auto">
            <a:xfrm>
              <a:off x="3560804" y="5425066"/>
              <a:ext cx="372442" cy="37244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500" b="0" i="0" u="none" strike="noStrike" cap="none" normalizeH="0" baseline="0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Myriad Pro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46" name="Rectangle 145"/>
          <p:cNvSpPr/>
          <p:nvPr/>
        </p:nvSpPr>
        <p:spPr>
          <a:xfrm>
            <a:off x="103767" y="3454510"/>
            <a:ext cx="3197997" cy="324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TextBox 203"/>
          <p:cNvSpPr txBox="1"/>
          <p:nvPr/>
        </p:nvSpPr>
        <p:spPr>
          <a:xfrm>
            <a:off x="2075018" y="6244329"/>
            <a:ext cx="577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Ines</a:t>
            </a:r>
            <a:endParaRPr lang="en-US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2069308" y="4773899"/>
            <a:ext cx="54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Wei</a:t>
            </a:r>
            <a:endParaRPr lang="en-US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5421706" y="4773899"/>
            <a:ext cx="68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Edith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4555124" y="624432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Geoff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3948614" y="4773899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accent5">
                    <a:lumMod val="75000"/>
                  </a:schemeClr>
                </a:solidFill>
              </a:rPr>
              <a:t>Ke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7045814" y="47738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Anne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8728000" y="477389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Joe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7887365" y="6244329"/>
            <a:ext cx="66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Leon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549984" y="47738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Andy</a:t>
            </a:r>
            <a:endParaRPr lang="en-US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410504" y="624432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Amanda</a:t>
            </a:r>
            <a:endParaRPr lang="en-US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4" name="Picture 93" descr="Joseph Harvey.jp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4" b="10190"/>
          <a:stretch/>
        </p:blipFill>
        <p:spPr>
          <a:xfrm>
            <a:off x="8369352" y="3712859"/>
            <a:ext cx="1080000" cy="1080000"/>
          </a:xfrm>
          <a:prstGeom prst="ellipse">
            <a:avLst/>
          </a:prstGeom>
          <a:ln w="28575" cap="rnd" cmpd="sng"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0" name="Picture 149" descr="Geoff Macintyre.jp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2" b="14141"/>
          <a:stretch/>
        </p:blipFill>
        <p:spPr>
          <a:xfrm>
            <a:off x="4362570" y="5164573"/>
            <a:ext cx="1080000" cy="1080000"/>
          </a:xfrm>
          <a:prstGeom prst="ellipse">
            <a:avLst/>
          </a:prstGeom>
          <a:ln w="28575" cap="rnd" cmpd="sng">
            <a:solidFill>
              <a:schemeClr val="accent5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1" name="Picture 150" descr="Amanda Donnelly.jp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4" b="15033"/>
          <a:stretch/>
        </p:blipFill>
        <p:spPr>
          <a:xfrm>
            <a:off x="365020" y="5164573"/>
            <a:ext cx="1080000" cy="1080000"/>
          </a:xfrm>
          <a:prstGeom prst="ellipse">
            <a:avLst/>
          </a:prstGeom>
          <a:ln w="28575" cap="rnd" cmpd="sng">
            <a:solidFill>
              <a:schemeClr val="accent3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2" name="Picture 151" descr="Andrew Holding.jpg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0" b="18300"/>
          <a:stretch/>
        </p:blipFill>
        <p:spPr>
          <a:xfrm>
            <a:off x="365021" y="3712859"/>
            <a:ext cx="1080000" cy="1080000"/>
          </a:xfrm>
          <a:prstGeom prst="ellipse">
            <a:avLst/>
          </a:prstGeom>
          <a:ln w="28575" cap="rnd" cmpd="sng">
            <a:solidFill>
              <a:schemeClr val="accent3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3" name="Picture 152" descr="Anne Trinh.jpg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9" b="13072"/>
          <a:stretch/>
        </p:blipFill>
        <p:spPr>
          <a:xfrm>
            <a:off x="6854561" y="3720759"/>
            <a:ext cx="1080000" cy="1080000"/>
          </a:xfrm>
          <a:prstGeom prst="ellipse">
            <a:avLst/>
          </a:prstGeom>
          <a:ln w="28575" cap="rnd" cmpd="sng"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4" name="Picture 153" descr="Edith Ross.jpg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9" b="9804"/>
          <a:stretch/>
        </p:blipFill>
        <p:spPr>
          <a:xfrm>
            <a:off x="5094131" y="3712859"/>
            <a:ext cx="1080000" cy="1080000"/>
          </a:xfrm>
          <a:prstGeom prst="ellipse">
            <a:avLst/>
          </a:prstGeom>
          <a:ln w="28575" cap="rnd" cmpd="sng">
            <a:solidFill>
              <a:schemeClr val="accent5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5" name="Picture 154" descr="Inês de Santiago.jpg"/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9" b="18955"/>
          <a:stretch/>
        </p:blipFill>
        <p:spPr>
          <a:xfrm>
            <a:off x="1795700" y="5181877"/>
            <a:ext cx="1080000" cy="1080000"/>
          </a:xfrm>
          <a:prstGeom prst="ellipse">
            <a:avLst/>
          </a:prstGeom>
          <a:ln w="28575" cap="rnd" cmpd="sng">
            <a:solidFill>
              <a:schemeClr val="accent3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6" name="Picture 155" descr="Ke Yuan.jpg"/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9" b="18955"/>
          <a:stretch/>
        </p:blipFill>
        <p:spPr>
          <a:xfrm>
            <a:off x="3634015" y="3730163"/>
            <a:ext cx="1080000" cy="1080000"/>
          </a:xfrm>
          <a:prstGeom prst="ellipse">
            <a:avLst/>
          </a:prstGeom>
          <a:ln w="28575" cap="rnd" cmpd="sng">
            <a:solidFill>
              <a:schemeClr val="accent5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7" name="Picture 156" descr="Wei Liu.jp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0" b="18300"/>
          <a:stretch/>
        </p:blipFill>
        <p:spPr>
          <a:xfrm>
            <a:off x="1795700" y="3712859"/>
            <a:ext cx="1080000" cy="1080000"/>
          </a:xfrm>
          <a:prstGeom prst="ellipse">
            <a:avLst/>
          </a:prstGeom>
          <a:ln w="28575" cap="rnd" cmpd="sng">
            <a:solidFill>
              <a:schemeClr val="accent3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1" name="Picture 80" descr="Leon_178x214.jpg"/>
          <p:cNvPicPr>
            <a:picLocks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16" b="3243"/>
          <a:stretch/>
        </p:blipFill>
        <p:spPr>
          <a:xfrm>
            <a:off x="7611559" y="5157192"/>
            <a:ext cx="1080795" cy="1080000"/>
          </a:xfrm>
          <a:prstGeom prst="ellipse">
            <a:avLst/>
          </a:prstGeom>
          <a:ln w="28575" cap="rnd" cmpd="sng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446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3008784" y="332656"/>
            <a:ext cx="3168351" cy="6215296"/>
          </a:xfrm>
          <a:prstGeom prst="rect">
            <a:avLst/>
          </a:prstGeom>
          <a:noFill/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600" kern="1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  <a:t>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06000" cy="6883400"/>
          </a:xfrm>
        </p:spPr>
        <p:txBody>
          <a:bodyPr/>
          <a:lstStyle/>
          <a:p>
            <a:r>
              <a:rPr lang="en-US" sz="9600" dirty="0" smtClean="0">
                <a:solidFill>
                  <a:srgbClr val="254061"/>
                </a:solidFill>
              </a:rPr>
              <a:t>Reproducibility helps to build your</a:t>
            </a:r>
            <a:br>
              <a:rPr lang="en-US" sz="9600" dirty="0" smtClean="0">
                <a:solidFill>
                  <a:srgbClr val="254061"/>
                </a:solidFill>
              </a:rPr>
            </a:br>
            <a:r>
              <a:rPr lang="en-US" sz="9600" b="1" dirty="0" smtClean="0">
                <a:solidFill>
                  <a:srgbClr val="254061"/>
                </a:solidFill>
              </a:rPr>
              <a:t>reputation</a:t>
            </a:r>
            <a:endParaRPr lang="en-US" sz="9600" b="1" dirty="0">
              <a:solidFill>
                <a:srgbClr val="2540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9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6-03 at 17.13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7" y="0"/>
            <a:ext cx="9841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3 at 08.23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" y="3172"/>
            <a:ext cx="9905999" cy="685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5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03 at 14.57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2" y="-23695"/>
            <a:ext cx="3017520" cy="6858000"/>
          </a:xfrm>
          <a:prstGeom prst="rect">
            <a:avLst/>
          </a:prstGeom>
        </p:spPr>
      </p:pic>
      <p:pic>
        <p:nvPicPr>
          <p:cNvPr id="2" name="Picture 1" descr="F2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80" y="116632"/>
            <a:ext cx="7611154" cy="655272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803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8" y="-747464"/>
            <a:ext cx="10024558" cy="77768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2721316" y="3481025"/>
            <a:ext cx="5750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www.sciencemag.org</a:t>
            </a:r>
            <a:r>
              <a:rPr lang="en-US" sz="1600" dirty="0"/>
              <a:t>/content/348/6242/1422/F1.large.jpg</a:t>
            </a:r>
          </a:p>
        </p:txBody>
      </p:sp>
    </p:spTree>
    <p:extLst>
      <p:ext uri="{BB962C8B-B14F-4D97-AF65-F5344CB8AC3E}">
        <p14:creationId xmlns:p14="http://schemas.microsoft.com/office/powerpoint/2010/main" val="16266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2 at 17.21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116632"/>
            <a:ext cx="968235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-What-Meme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43" y="1933146"/>
            <a:ext cx="7464314" cy="299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9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4528" y="1351509"/>
            <a:ext cx="849694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“</a:t>
            </a:r>
            <a:r>
              <a:rPr lang="en-US" sz="6600" b="1" dirty="0" smtClean="0"/>
              <a:t>Mind your own business</a:t>
            </a:r>
            <a:r>
              <a:rPr lang="en-US" sz="6600" dirty="0" smtClean="0"/>
              <a:t>!</a:t>
            </a:r>
          </a:p>
          <a:p>
            <a:pPr algn="ctr"/>
            <a:r>
              <a:rPr lang="en-US" sz="6600" dirty="0" smtClean="0"/>
              <a:t>I document my data the way I want!”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09729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4508" y="1351509"/>
            <a:ext cx="885698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“</a:t>
            </a:r>
            <a:r>
              <a:rPr lang="en-US" sz="6600" b="1" dirty="0" smtClean="0"/>
              <a:t>Excel works just fine</a:t>
            </a:r>
            <a:r>
              <a:rPr lang="en-US" sz="6600" dirty="0" smtClean="0"/>
              <a:t>. </a:t>
            </a:r>
          </a:p>
          <a:p>
            <a:pPr algn="ctr"/>
            <a:endParaRPr lang="en-US" sz="6600" dirty="0"/>
          </a:p>
          <a:p>
            <a:pPr algn="ctr"/>
            <a:r>
              <a:rPr lang="en-US" sz="6600" dirty="0" smtClean="0"/>
              <a:t>I don’t need any fancy R or Python or whatever.”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0027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472" y="440660"/>
            <a:ext cx="9505056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“</a:t>
            </a:r>
            <a:r>
              <a:rPr lang="en-US" sz="6000" dirty="0" smtClean="0"/>
              <a:t>Sounds alright, but my code and data are </a:t>
            </a:r>
            <a:r>
              <a:rPr lang="en-US" sz="6000" b="1" dirty="0" smtClean="0"/>
              <a:t>spread over so many hard drives and directories</a:t>
            </a:r>
            <a:r>
              <a:rPr lang="en-US" sz="6000" dirty="0" smtClean="0"/>
              <a:t> that it would just be too much work to collect them all in one place”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7179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dneyHarris_MiracleW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29" y="912456"/>
            <a:ext cx="5261543" cy="59455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Science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AbadiMT-CondensedExtraBold"/>
              </a:rPr>
              <a:t>≠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miracles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637" y="1351509"/>
            <a:ext cx="6552727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“My field is very </a:t>
            </a:r>
            <a:r>
              <a:rPr lang="en-US" sz="6600" b="1" dirty="0" smtClean="0"/>
              <a:t>competitive</a:t>
            </a:r>
            <a:r>
              <a:rPr lang="en-US" sz="6600" dirty="0" smtClean="0"/>
              <a:t> </a:t>
            </a:r>
          </a:p>
          <a:p>
            <a:pPr algn="ctr"/>
            <a:r>
              <a:rPr lang="en-US" sz="6600" dirty="0" smtClean="0"/>
              <a:t>and I can’t risk </a:t>
            </a:r>
            <a:r>
              <a:rPr lang="en-US" sz="6600" b="1" dirty="0" smtClean="0"/>
              <a:t>wasting time</a:t>
            </a:r>
            <a:r>
              <a:rPr lang="en-US" sz="6600" dirty="0" smtClean="0"/>
              <a:t>”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01110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4528" y="1859340"/>
            <a:ext cx="84969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“We can always sort out the code and data </a:t>
            </a:r>
          </a:p>
          <a:p>
            <a:pPr algn="ctr"/>
            <a:r>
              <a:rPr lang="en-US" sz="6600" b="1" dirty="0" smtClean="0"/>
              <a:t>after submission</a:t>
            </a:r>
            <a:r>
              <a:rPr lang="en-US" sz="6600" dirty="0" smtClean="0"/>
              <a:t>”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44823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2740" y="1859340"/>
            <a:ext cx="46805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“It’s only the </a:t>
            </a:r>
            <a:r>
              <a:rPr lang="en-US" sz="6600" b="1" dirty="0" smtClean="0"/>
              <a:t>result</a:t>
            </a:r>
            <a:r>
              <a:rPr lang="en-US" sz="6600" dirty="0" smtClean="0"/>
              <a:t> that matters!”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58492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6274" y="1351509"/>
            <a:ext cx="871345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“I’d rather do </a:t>
            </a:r>
          </a:p>
          <a:p>
            <a:pPr algn="ctr"/>
            <a:r>
              <a:rPr lang="en-US" sz="6600" b="1" dirty="0" smtClean="0"/>
              <a:t>real science</a:t>
            </a:r>
            <a:r>
              <a:rPr lang="en-US" sz="6600" dirty="0" smtClean="0"/>
              <a:t> </a:t>
            </a:r>
          </a:p>
          <a:p>
            <a:pPr algn="ctr"/>
            <a:r>
              <a:rPr lang="en-US" sz="6600" dirty="0" smtClean="0"/>
              <a:t>than tidy up </a:t>
            </a:r>
          </a:p>
          <a:p>
            <a:pPr algn="ctr"/>
            <a:r>
              <a:rPr lang="en-US" sz="6600" dirty="0" smtClean="0"/>
              <a:t>my data”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96724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06000" cy="1942232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5 selfish reasons</a:t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to work reproducibly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4608" y="1988840"/>
            <a:ext cx="6876764" cy="4608512"/>
          </a:xfrm>
        </p:spPr>
        <p:txBody>
          <a:bodyPr>
            <a:noAutofit/>
          </a:bodyPr>
          <a:lstStyle/>
          <a:p>
            <a:pPr marL="514350" indent="-514350">
              <a:spcAft>
                <a:spcPts val="2400"/>
              </a:spcAft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Avoid disaster</a:t>
            </a:r>
          </a:p>
          <a:p>
            <a:pPr marL="514350" indent="-514350">
              <a:spcAft>
                <a:spcPts val="2400"/>
              </a:spcAft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Easier to write papers</a:t>
            </a:r>
          </a:p>
          <a:p>
            <a:pPr marL="514350" indent="-514350">
              <a:spcAft>
                <a:spcPts val="2400"/>
              </a:spcAft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Easier to talk to reviewers</a:t>
            </a:r>
          </a:p>
          <a:p>
            <a:pPr marL="514350" indent="-514350">
              <a:spcAft>
                <a:spcPts val="2400"/>
              </a:spcAft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Continuity of your work/in the lab</a:t>
            </a:r>
          </a:p>
          <a:p>
            <a:pPr marL="514350" indent="-514350">
              <a:spcAft>
                <a:spcPts val="2400"/>
              </a:spcAft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Reputation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11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06000" cy="1726208"/>
          </a:xfrm>
        </p:spPr>
        <p:txBody>
          <a:bodyPr/>
          <a:lstStyle/>
          <a:p>
            <a:r>
              <a:rPr lang="en-US" dirty="0" smtClean="0"/>
              <a:t>When do you need to worry about reproducibility?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2348880"/>
            <a:ext cx="9328150" cy="4051920"/>
          </a:xfrm>
        </p:spPr>
        <p:txBody>
          <a:bodyPr/>
          <a:lstStyle/>
          <a:p>
            <a:r>
              <a:rPr lang="en-US" sz="4400" b="1" dirty="0" smtClean="0"/>
              <a:t>Before</a:t>
            </a:r>
            <a:r>
              <a:rPr lang="en-US" sz="4400" dirty="0" smtClean="0"/>
              <a:t> you start the project</a:t>
            </a:r>
          </a:p>
          <a:p>
            <a:r>
              <a:rPr lang="en-US" sz="4400" dirty="0" smtClean="0"/>
              <a:t>While you do the </a:t>
            </a:r>
            <a:r>
              <a:rPr lang="en-US" sz="4400" b="1" dirty="0" smtClean="0"/>
              <a:t>analysis</a:t>
            </a:r>
          </a:p>
          <a:p>
            <a:r>
              <a:rPr lang="en-US" sz="4400" dirty="0" smtClean="0"/>
              <a:t>When you </a:t>
            </a:r>
            <a:r>
              <a:rPr lang="en-US" sz="4400" b="1" dirty="0" smtClean="0"/>
              <a:t>write</a:t>
            </a:r>
            <a:r>
              <a:rPr lang="en-US" sz="4400" dirty="0" smtClean="0"/>
              <a:t> the paper</a:t>
            </a:r>
          </a:p>
          <a:p>
            <a:r>
              <a:rPr lang="en-US" sz="4400" dirty="0" smtClean="0"/>
              <a:t>When you </a:t>
            </a:r>
            <a:r>
              <a:rPr lang="en-US" sz="4400" b="1" dirty="0" smtClean="0"/>
              <a:t>co-author </a:t>
            </a:r>
            <a:r>
              <a:rPr lang="en-US" sz="4400" dirty="0" smtClean="0"/>
              <a:t>a paper</a:t>
            </a:r>
          </a:p>
          <a:p>
            <a:r>
              <a:rPr lang="en-US" sz="4400" dirty="0" smtClean="0"/>
              <a:t>When you </a:t>
            </a:r>
            <a:r>
              <a:rPr lang="en-US" sz="4400" b="1" dirty="0" smtClean="0"/>
              <a:t>review</a:t>
            </a:r>
            <a:r>
              <a:rPr lang="en-US" sz="4400" dirty="0" smtClean="0"/>
              <a:t> a paper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 rot="19997363">
            <a:off x="980096" y="2571091"/>
            <a:ext cx="764632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b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ALWAYS!</a:t>
            </a:r>
            <a:endParaRPr lang="en-US" sz="15000" b="1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51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-shot-2014-06-06-at-15-19-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70" y="332657"/>
            <a:ext cx="9173534" cy="59046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472" y="6237312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scientificbsides.wordpress.com</a:t>
            </a:r>
            <a:r>
              <a:rPr lang="en-US" sz="1400" dirty="0"/>
              <a:t>/2014/05/26/methods-vs-insights-4-the-four-stages-of-a-project-and-the-fifth-you-should-avoid/</a:t>
            </a:r>
          </a:p>
        </p:txBody>
      </p:sp>
      <p:sp>
        <p:nvSpPr>
          <p:cNvPr id="4" name="Down Arrow 3"/>
          <p:cNvSpPr/>
          <p:nvPr/>
        </p:nvSpPr>
        <p:spPr bwMode="auto">
          <a:xfrm>
            <a:off x="2864768" y="1772816"/>
            <a:ext cx="792088" cy="1224136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500" b="0" i="0" u="none" strike="noStrike" cap="none" normalizeH="0" baseline="0">
              <a:ln>
                <a:noFill/>
              </a:ln>
              <a:solidFill>
                <a:srgbClr val="353535"/>
              </a:solidFill>
              <a:effectLst/>
              <a:latin typeface="Myriad Pro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81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SOFT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568"/>
              </a:spcBef>
            </a:pPr>
            <a:r>
              <a:rPr lang="en-US" dirty="0" smtClean="0"/>
              <a:t>Organization of project</a:t>
            </a:r>
          </a:p>
          <a:p>
            <a:pPr>
              <a:spcBef>
                <a:spcPts val="2568"/>
              </a:spcBef>
            </a:pPr>
            <a:r>
              <a:rPr lang="en-US" dirty="0" smtClean="0"/>
              <a:t>Tidy data</a:t>
            </a:r>
          </a:p>
          <a:p>
            <a:pPr>
              <a:spcBef>
                <a:spcPts val="2568"/>
              </a:spcBef>
            </a:pPr>
            <a:r>
              <a:rPr lang="en-US" dirty="0" smtClean="0"/>
              <a:t>Tidy code</a:t>
            </a:r>
          </a:p>
          <a:p>
            <a:pPr>
              <a:spcBef>
                <a:spcPts val="2568"/>
              </a:spcBef>
            </a:pPr>
            <a:r>
              <a:rPr lang="en-US" dirty="0" smtClean="0"/>
              <a:t>Control over tools</a:t>
            </a:r>
          </a:p>
          <a:p>
            <a:pPr>
              <a:spcBef>
                <a:spcPts val="2568"/>
              </a:spcBef>
            </a:pPr>
            <a:r>
              <a:rPr lang="en-US" dirty="0" smtClean="0"/>
              <a:t>Documentation</a:t>
            </a:r>
          </a:p>
          <a:p>
            <a:pPr>
              <a:spcBef>
                <a:spcPts val="2568"/>
              </a:spcBef>
            </a:pPr>
            <a:r>
              <a:rPr lang="en-US" dirty="0" smtClean="0"/>
              <a:t>Reproducibility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13040" y="1268760"/>
            <a:ext cx="25537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nsolas"/>
                <a:cs typeface="Consolas"/>
              </a:rPr>
              <a:t>\project</a:t>
            </a:r>
          </a:p>
          <a:p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nsolas"/>
                <a:cs typeface="Consolas"/>
              </a:rPr>
              <a:t>    \data</a:t>
            </a:r>
          </a:p>
          <a:p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nsolas"/>
                <a:cs typeface="Consolas"/>
              </a:rPr>
              <a:t>    \code</a:t>
            </a:r>
          </a:p>
          <a:p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nsolas"/>
                <a:cs typeface="Consolas"/>
              </a:rPr>
              <a:t>    \analysis</a:t>
            </a:r>
          </a:p>
          <a:p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nsolas"/>
                <a:cs typeface="Consolas"/>
              </a:rPr>
              <a:t>    \paper</a:t>
            </a:r>
            <a:endParaRPr lang="en-US" dirty="0">
              <a:solidFill>
                <a:srgbClr val="FF0000"/>
              </a:solidFill>
              <a:latin typeface="Consolas"/>
              <a:cs typeface="Consola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88904" y="3861048"/>
            <a:ext cx="45843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nsolas"/>
                <a:cs typeface="Consolas"/>
              </a:rPr>
              <a:t>Less clicking and pasting,</a:t>
            </a:r>
          </a:p>
          <a:p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m</a:t>
            </a:r>
            <a:r>
              <a:rPr lang="en-US" dirty="0" smtClean="0">
                <a:solidFill>
                  <a:srgbClr val="FF0000"/>
                </a:solidFill>
                <a:latin typeface="Consolas"/>
                <a:cs typeface="Consolas"/>
              </a:rPr>
              <a:t>ore scripting and coding</a:t>
            </a:r>
            <a:endParaRPr lang="en-US" dirty="0">
              <a:solidFill>
                <a:srgbClr val="FF0000"/>
              </a:solidFill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8438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0200" y="476672"/>
            <a:ext cx="9328150" cy="5924128"/>
          </a:xfrm>
        </p:spPr>
        <p:txBody>
          <a:bodyPr/>
          <a:lstStyle/>
          <a:p>
            <a:pPr marL="0" indent="0">
              <a:spcAft>
                <a:spcPts val="2400"/>
              </a:spcAft>
              <a:buNone/>
            </a:pP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</a:rPr>
              <a:t>Reproducibility is important for</a:t>
            </a:r>
          </a:p>
          <a:p>
            <a:pPr>
              <a:spcAft>
                <a:spcPts val="2400"/>
              </a:spcAft>
            </a:pPr>
            <a:r>
              <a:rPr lang="en-US" sz="4800" dirty="0" err="1" smtClean="0"/>
              <a:t>Phd</a:t>
            </a:r>
            <a:r>
              <a:rPr lang="en-US" sz="4800" dirty="0" smtClean="0"/>
              <a:t> students</a:t>
            </a:r>
          </a:p>
          <a:p>
            <a:pPr>
              <a:spcAft>
                <a:spcPts val="2400"/>
              </a:spcAft>
            </a:pPr>
            <a:r>
              <a:rPr lang="en-US" sz="4800" dirty="0" smtClean="0"/>
              <a:t>Postdocs</a:t>
            </a:r>
          </a:p>
          <a:p>
            <a:pPr>
              <a:spcAft>
                <a:spcPts val="2400"/>
              </a:spcAft>
            </a:pPr>
            <a:r>
              <a:rPr lang="en-US" sz="4800" dirty="0" smtClean="0"/>
              <a:t>PIs</a:t>
            </a:r>
            <a:endParaRPr lang="en-US" sz="4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304928" y="1844824"/>
            <a:ext cx="5238297" cy="1728192"/>
            <a:chOff x="4448944" y="1844824"/>
            <a:chExt cx="5238297" cy="1728192"/>
          </a:xfrm>
        </p:grpSpPr>
        <p:sp>
          <p:nvSpPr>
            <p:cNvPr id="6" name="TextBox 5"/>
            <p:cNvSpPr txBox="1"/>
            <p:nvPr/>
          </p:nvSpPr>
          <p:spPr>
            <a:xfrm>
              <a:off x="4664968" y="1985645"/>
              <a:ext cx="502227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rgbClr val="FF0000"/>
                  </a:solidFill>
                </a:rPr>
                <a:t>Learn tools and apply in daily work!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4448944" y="1844824"/>
              <a:ext cx="0" cy="172819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0" name="TextBox 9"/>
          <p:cNvSpPr txBox="1"/>
          <p:nvPr/>
        </p:nvSpPr>
        <p:spPr>
          <a:xfrm>
            <a:off x="1928664" y="4077072"/>
            <a:ext cx="6696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Create a ‘</a:t>
            </a:r>
            <a:r>
              <a:rPr lang="en-US" sz="4400" b="1" dirty="0" smtClean="0">
                <a:solidFill>
                  <a:srgbClr val="FF0000"/>
                </a:solidFill>
              </a:rPr>
              <a:t>culture of reproducibility</a:t>
            </a:r>
            <a:r>
              <a:rPr lang="en-US" sz="4400" dirty="0" smtClean="0">
                <a:solidFill>
                  <a:srgbClr val="FF0000"/>
                </a:solidFill>
              </a:rPr>
              <a:t>’ in your lab!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18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06000" cy="1942232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5 selfish reasons</a:t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to work reproducibly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4608" y="1988840"/>
            <a:ext cx="6876764" cy="4608512"/>
          </a:xfrm>
        </p:spPr>
        <p:txBody>
          <a:bodyPr>
            <a:noAutofit/>
          </a:bodyPr>
          <a:lstStyle/>
          <a:p>
            <a:pPr marL="514350" indent="-514350">
              <a:spcAft>
                <a:spcPts val="2400"/>
              </a:spcAft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Avoid disaster</a:t>
            </a:r>
          </a:p>
          <a:p>
            <a:pPr marL="514350" indent="-514350">
              <a:spcAft>
                <a:spcPts val="2400"/>
              </a:spcAft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Easier to write papers</a:t>
            </a:r>
          </a:p>
          <a:p>
            <a:pPr marL="514350" indent="-514350">
              <a:spcAft>
                <a:spcPts val="2400"/>
              </a:spcAft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Easier to talk to reviewers</a:t>
            </a:r>
          </a:p>
          <a:p>
            <a:pPr marL="514350" indent="-514350">
              <a:spcAft>
                <a:spcPts val="2400"/>
              </a:spcAft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Continuity of your work/in the lab</a:t>
            </a:r>
          </a:p>
          <a:p>
            <a:pPr marL="514350" indent="-514350">
              <a:spcAft>
                <a:spcPts val="2400"/>
              </a:spcAft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Reputation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0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P-GENES-jumb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0" y="0"/>
            <a:ext cx="10297055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18616"/>
            <a:ext cx="6321152" cy="1798216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“How </a:t>
            </a:r>
            <a:r>
              <a:rPr lang="en-US" dirty="0">
                <a:solidFill>
                  <a:srgbClr val="FFFFFF"/>
                </a:solidFill>
              </a:rPr>
              <a:t>Bright Promise in Cancer Testing Fell </a:t>
            </a:r>
            <a:r>
              <a:rPr lang="en-US" dirty="0" smtClean="0">
                <a:solidFill>
                  <a:srgbClr val="FFFFFF"/>
                </a:solidFill>
              </a:rPr>
              <a:t>Apart”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New York Times, July 7, 2011</a:t>
            </a: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8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pped-Pizza-and-be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906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2480" y="260648"/>
            <a:ext cx="6147837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Next speaker:</a:t>
            </a:r>
          </a:p>
          <a:p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Gordon Brown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 (CRUK CI)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Tools for Computational Reproducibility</a:t>
            </a:r>
          </a:p>
          <a:p>
            <a:r>
              <a:rPr lang="en-US" sz="2800" dirty="0">
                <a:solidFill>
                  <a:schemeClr val="bg1"/>
                </a:solidFill>
              </a:rPr>
              <a:t>Lowering the Cost of Reproducibility</a:t>
            </a:r>
          </a:p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12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pped-Pizza-and-be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906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2480" y="260648"/>
            <a:ext cx="6571030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Postdoc Master Class on Reproducibility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The current speaker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Gordon Brown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Stephen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</a:rPr>
              <a:t>Eglen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Wednesday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08 July 2015,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18:30-20: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00</a:t>
            </a:r>
          </a:p>
          <a:p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Gurdon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Institute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Tea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Room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05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02 at 21.09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16" y="0"/>
            <a:ext cx="886996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1374942" y="4973174"/>
            <a:ext cx="3243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Slides by Keith </a:t>
            </a:r>
            <a:r>
              <a:rPr lang="en-US" dirty="0" err="1" smtClean="0"/>
              <a:t>Baggerly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12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02 at 21.08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00" y="0"/>
            <a:ext cx="8856000" cy="6858000"/>
          </a:xfrm>
          <a:prstGeom prst="rect">
            <a:avLst/>
          </a:prstGeom>
        </p:spPr>
      </p:pic>
      <p:pic>
        <p:nvPicPr>
          <p:cNvPr id="3" name="Picture 2" descr="Screen Shot 2015-05-02 at 17.50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12" y="2297160"/>
            <a:ext cx="7949108" cy="430019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4" name="TextBox 3"/>
          <p:cNvSpPr txBox="1"/>
          <p:nvPr/>
        </p:nvSpPr>
        <p:spPr>
          <a:xfrm rot="16200000">
            <a:off x="-1374942" y="4973174"/>
            <a:ext cx="3243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Slides by Keith </a:t>
            </a:r>
            <a:r>
              <a:rPr lang="en-US" dirty="0" err="1" smtClean="0"/>
              <a:t>Baggerly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02 at 17.50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96" y="629775"/>
            <a:ext cx="8625408" cy="5598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56" y="6423719"/>
            <a:ext cx="4409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Baggerly</a:t>
            </a:r>
            <a:r>
              <a:rPr lang="en-US" dirty="0" smtClean="0"/>
              <a:t> &amp; </a:t>
            </a:r>
            <a:r>
              <a:rPr lang="en-US" dirty="0" err="1" smtClean="0"/>
              <a:t>Coombes</a:t>
            </a:r>
            <a:r>
              <a:rPr lang="en-US" dirty="0" smtClean="0"/>
              <a:t>, AOAS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96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02 at 21.08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16" y="0"/>
            <a:ext cx="886996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1374942" y="4973174"/>
            <a:ext cx="3243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Slides by Keith </a:t>
            </a:r>
            <a:r>
              <a:rPr lang="en-US" dirty="0" err="1" smtClean="0"/>
              <a:t>Baggerly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33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RILayout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RILayoutWhite">
      <a:majorFont>
        <a:latin typeface="Myriad Pro"/>
        <a:ea typeface="ＭＳ Ｐゴシック"/>
        <a:cs typeface="ＭＳ Ｐゴシック"/>
      </a:majorFont>
      <a:minorFont>
        <a:latin typeface="Myriad Pro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500" b="0" i="0" u="none" strike="noStrike" cap="none" normalizeH="0" baseline="0">
            <a:ln>
              <a:noFill/>
            </a:ln>
            <a:solidFill>
              <a:srgbClr val="353535"/>
            </a:solidFill>
            <a:effectLst/>
            <a:latin typeface="Myriad Pro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500" b="0" i="0" u="none" strike="noStrike" cap="none" normalizeH="0" baseline="0">
            <a:ln>
              <a:noFill/>
            </a:ln>
            <a:solidFill>
              <a:srgbClr val="353535"/>
            </a:solidFill>
            <a:effectLst/>
            <a:latin typeface="Myriad Pro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CRILayout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ILayout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ILayout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ILayout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ILayout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ILayout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ILayout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ILayout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ILayout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ILayout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ILayout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ILayout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11914</TotalTime>
  <Words>774</Words>
  <Application>Microsoft Macintosh PowerPoint</Application>
  <PresentationFormat>A4 Paper (210x297 mm)</PresentationFormat>
  <Paragraphs>173</Paragraphs>
  <Slides>51</Slides>
  <Notes>4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CRILayoutWhite</vt:lpstr>
      <vt:lpstr>5 selfish reasons to work reproducibly</vt:lpstr>
      <vt:lpstr>Systems Genetics of Cancer</vt:lpstr>
      <vt:lpstr>PowerPoint Presentation</vt:lpstr>
      <vt:lpstr>Science ≠ miracles</vt:lpstr>
      <vt:lpstr>“How Bright Promise in Cancer Testing Fell Apart” New York Times, July 7, 2011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Reproducible Research</vt:lpstr>
      <vt:lpstr>PowerPoint Presentation</vt:lpstr>
      <vt:lpstr>PowerPoint Presentation</vt:lpstr>
      <vt:lpstr>Reproducibility helps to  avoid disaster</vt:lpstr>
      <vt:lpstr>Anatomy of the NFB pathway</vt:lpstr>
      <vt:lpstr>What a nice result!</vt:lpstr>
      <vt:lpstr>PowerPoint Presentation</vt:lpstr>
      <vt:lpstr>PowerPoint Presentation</vt:lpstr>
      <vt:lpstr>Reproducibility  helps  writing papers</vt:lpstr>
      <vt:lpstr>PowerPoint Presentation</vt:lpstr>
      <vt:lpstr>PowerPoint Presentation</vt:lpstr>
      <vt:lpstr>Why is well-documented and easily accessible code+data useful?</vt:lpstr>
      <vt:lpstr>Reproducibility helps arguing with reviewers</vt:lpstr>
      <vt:lpstr>A very engaged reviewer</vt:lpstr>
      <vt:lpstr>Reproducibility enables continuity </vt:lpstr>
      <vt:lpstr>PowerPoint Presentation</vt:lpstr>
      <vt:lpstr>PowerPoint Presentation</vt:lpstr>
      <vt:lpstr>PowerPoint Presentation</vt:lpstr>
      <vt:lpstr>Reproducibility helps to build your reputation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 selfish reasons to work reproducibly</vt:lpstr>
      <vt:lpstr>When do you need to worry about reproducibility?</vt:lpstr>
      <vt:lpstr>PowerPoint Presentation</vt:lpstr>
      <vt:lpstr>Scientific SOFT SKILLS</vt:lpstr>
      <vt:lpstr>PowerPoint Presentation</vt:lpstr>
      <vt:lpstr>5 selfish reasons to work reproducibly</vt:lpstr>
      <vt:lpstr>PowerPoint Presentation</vt:lpstr>
      <vt:lpstr>PowerPoint Presentation</vt:lpstr>
    </vt:vector>
  </TitlesOfParts>
  <Company>Florian Markowetz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Integrative analysis of breast cancer </dc:title>
  <dc:creator>Florian Markowetz</dc:creator>
  <cp:lastModifiedBy>Florian Markowetz</cp:lastModifiedBy>
  <cp:revision>390</cp:revision>
  <cp:lastPrinted>2011-03-27T18:25:47Z</cp:lastPrinted>
  <dcterms:created xsi:type="dcterms:W3CDTF">2011-03-15T13:12:14Z</dcterms:created>
  <dcterms:modified xsi:type="dcterms:W3CDTF">2015-07-03T14:23:32Z</dcterms:modified>
</cp:coreProperties>
</file>